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notesMasterIdLst>
    <p:notesMasterId r:id="rId16"/>
  </p:notesMasterIdLst>
  <p:sldIdLst>
    <p:sldId id="256" r:id="rId2"/>
    <p:sldId id="298" r:id="rId3"/>
    <p:sldId id="287" r:id="rId4"/>
    <p:sldId id="288" r:id="rId5"/>
    <p:sldId id="289" r:id="rId6"/>
    <p:sldId id="292" r:id="rId7"/>
    <p:sldId id="290" r:id="rId8"/>
    <p:sldId id="291" r:id="rId9"/>
    <p:sldId id="293" r:id="rId10"/>
    <p:sldId id="294" r:id="rId11"/>
    <p:sldId id="295" r:id="rId12"/>
    <p:sldId id="296" r:id="rId13"/>
    <p:sldId id="297"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00B9A-BA01-4E49-A481-E7D1EE39CFF9}" v="39" dt="2025-04-17T00:12:37.999"/>
    <p1510:client id="{CC30B4AD-D91E-6ABF-FB7B-6A482DC3BB53}" v="13" dt="2025-04-16T22:57:26.1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45"/>
  </p:normalViewPr>
  <p:slideViewPr>
    <p:cSldViewPr snapToGrid="0">
      <p:cViewPr varScale="1">
        <p:scale>
          <a:sx n="128" d="100"/>
          <a:sy n="128" d="100"/>
        </p:scale>
        <p:origin x="176"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F2A2E2-050C-4F04-84C9-FD6ACB08373A}" type="doc">
      <dgm:prSet loTypeId="urn:microsoft.com/office/officeart/2005/8/layout/chevron2" loCatId="process" qsTypeId="urn:microsoft.com/office/officeart/2005/8/quickstyle/simple1" qsCatId="simple" csTypeId="urn:microsoft.com/office/officeart/2005/8/colors/accent2_2" csCatId="accent2"/>
      <dgm:spPr/>
      <dgm:t>
        <a:bodyPr/>
        <a:lstStyle/>
        <a:p>
          <a:endParaRPr lang="en-US"/>
        </a:p>
      </dgm:t>
    </dgm:pt>
    <dgm:pt modelId="{559BF694-5B58-4CA5-9B4D-4DBF1E04F744}">
      <dgm:prSet/>
      <dgm:spPr/>
      <dgm:t>
        <a:bodyPr/>
        <a:lstStyle/>
        <a:p>
          <a:r>
            <a:rPr lang="en-US" baseline="0"/>
            <a:t>Undeserved Market Opportunity:</a:t>
          </a:r>
          <a:endParaRPr lang="en-US"/>
        </a:p>
      </dgm:t>
    </dgm:pt>
    <dgm:pt modelId="{6DD97F8C-B865-439B-AB34-A5C34C731CEA}" type="parTrans" cxnId="{F0375276-6327-43D0-B65F-5EFEF080327D}">
      <dgm:prSet/>
      <dgm:spPr/>
      <dgm:t>
        <a:bodyPr/>
        <a:lstStyle/>
        <a:p>
          <a:endParaRPr lang="en-US"/>
        </a:p>
      </dgm:t>
    </dgm:pt>
    <dgm:pt modelId="{D4DD9D5D-ABF9-4C4D-9D30-F407A657A9AB}" type="sibTrans" cxnId="{F0375276-6327-43D0-B65F-5EFEF080327D}">
      <dgm:prSet/>
      <dgm:spPr/>
      <dgm:t>
        <a:bodyPr/>
        <a:lstStyle/>
        <a:p>
          <a:endParaRPr lang="en-US"/>
        </a:p>
      </dgm:t>
    </dgm:pt>
    <dgm:pt modelId="{CC2C3E70-BB03-45FE-9808-BE29E2BB87FA}">
      <dgm:prSet/>
      <dgm:spPr/>
      <dgm:t>
        <a:bodyPr/>
        <a:lstStyle/>
        <a:p>
          <a:r>
            <a:rPr lang="en-US"/>
            <a:t>Silver and Gold demographic in Oxford is overlooked by current beauty retailers focused on students.</a:t>
          </a:r>
        </a:p>
      </dgm:t>
    </dgm:pt>
    <dgm:pt modelId="{A0EF7D17-12EC-474C-91CB-D1CB0B94E649}" type="parTrans" cxnId="{441F3FC3-70CC-4EB2-98FC-B6F2D5ABC7DB}">
      <dgm:prSet/>
      <dgm:spPr/>
      <dgm:t>
        <a:bodyPr/>
        <a:lstStyle/>
        <a:p>
          <a:endParaRPr lang="en-US"/>
        </a:p>
      </dgm:t>
    </dgm:pt>
    <dgm:pt modelId="{C1452FB5-76EC-4CC2-B65A-9D6126C9C497}" type="sibTrans" cxnId="{441F3FC3-70CC-4EB2-98FC-B6F2D5ABC7DB}">
      <dgm:prSet/>
      <dgm:spPr/>
      <dgm:t>
        <a:bodyPr/>
        <a:lstStyle/>
        <a:p>
          <a:endParaRPr lang="en-US"/>
        </a:p>
      </dgm:t>
    </dgm:pt>
    <dgm:pt modelId="{086634A0-CE07-440D-A9C1-C22C813DCE22}">
      <dgm:prSet/>
      <dgm:spPr/>
      <dgm:t>
        <a:bodyPr/>
        <a:lstStyle/>
        <a:p>
          <a:r>
            <a:rPr lang="en-US" baseline="0"/>
            <a:t>Targeted, Trust-Based Brand Curation:</a:t>
          </a:r>
          <a:endParaRPr lang="en-US"/>
        </a:p>
      </dgm:t>
    </dgm:pt>
    <dgm:pt modelId="{2587DCBE-293B-4B45-B44C-918E3C7F9C0F}" type="parTrans" cxnId="{EFDA7F21-796B-4071-960A-98B7E593E075}">
      <dgm:prSet/>
      <dgm:spPr/>
      <dgm:t>
        <a:bodyPr/>
        <a:lstStyle/>
        <a:p>
          <a:endParaRPr lang="en-US"/>
        </a:p>
      </dgm:t>
    </dgm:pt>
    <dgm:pt modelId="{FF3BC8F4-4467-4F95-B721-1F357BA1C1E3}" type="sibTrans" cxnId="{EFDA7F21-796B-4071-960A-98B7E593E075}">
      <dgm:prSet/>
      <dgm:spPr/>
      <dgm:t>
        <a:bodyPr/>
        <a:lstStyle/>
        <a:p>
          <a:endParaRPr lang="en-US"/>
        </a:p>
      </dgm:t>
    </dgm:pt>
    <dgm:pt modelId="{7EFBFD50-E33C-44AD-8C43-48FD66296A56}">
      <dgm:prSet/>
      <dgm:spPr/>
      <dgm:t>
        <a:bodyPr/>
        <a:lstStyle/>
        <a:p>
          <a:r>
            <a:rPr lang="en-US"/>
            <a:t>Offering familiar, age-friendly brands like Clinique, Chanel, and Supergoop tailored to mature shoppers.</a:t>
          </a:r>
        </a:p>
      </dgm:t>
    </dgm:pt>
    <dgm:pt modelId="{0F8EDC1C-3EAB-41B1-A024-2BD497FC1E05}" type="parTrans" cxnId="{A60F98D4-EF61-4473-A64B-8750E31ACF88}">
      <dgm:prSet/>
      <dgm:spPr/>
      <dgm:t>
        <a:bodyPr/>
        <a:lstStyle/>
        <a:p>
          <a:endParaRPr lang="en-US"/>
        </a:p>
      </dgm:t>
    </dgm:pt>
    <dgm:pt modelId="{97551A44-8BED-44BA-BC90-D8BB6889C1E6}" type="sibTrans" cxnId="{A60F98D4-EF61-4473-A64B-8750E31ACF88}">
      <dgm:prSet/>
      <dgm:spPr/>
      <dgm:t>
        <a:bodyPr/>
        <a:lstStyle/>
        <a:p>
          <a:endParaRPr lang="en-US"/>
        </a:p>
      </dgm:t>
    </dgm:pt>
    <dgm:pt modelId="{04F30029-6C6D-4DB9-8695-14DD3E9C2337}">
      <dgm:prSet/>
      <dgm:spPr/>
      <dgm:t>
        <a:bodyPr/>
        <a:lstStyle/>
        <a:p>
          <a:r>
            <a:rPr lang="en-US" baseline="0"/>
            <a:t>Premium Location with Strategic Placement:</a:t>
          </a:r>
          <a:endParaRPr lang="en-US"/>
        </a:p>
      </dgm:t>
    </dgm:pt>
    <dgm:pt modelId="{F18B3F7A-61AA-4872-8734-D77F2BE3C370}" type="parTrans" cxnId="{69BA06BC-7BC4-4146-A22F-1270349317D3}">
      <dgm:prSet/>
      <dgm:spPr/>
      <dgm:t>
        <a:bodyPr/>
        <a:lstStyle/>
        <a:p>
          <a:endParaRPr lang="en-US"/>
        </a:p>
      </dgm:t>
    </dgm:pt>
    <dgm:pt modelId="{9AAA0AE5-A244-4087-9FD6-D6362BB46601}" type="sibTrans" cxnId="{69BA06BC-7BC4-4146-A22F-1270349317D3}">
      <dgm:prSet/>
      <dgm:spPr/>
      <dgm:t>
        <a:bodyPr/>
        <a:lstStyle/>
        <a:p>
          <a:endParaRPr lang="en-US"/>
        </a:p>
      </dgm:t>
    </dgm:pt>
    <dgm:pt modelId="{185E26B0-5B99-44D6-8B5B-A05C4E726761}">
      <dgm:prSet/>
      <dgm:spPr/>
      <dgm:t>
        <a:bodyPr/>
        <a:lstStyle/>
        <a:p>
          <a:r>
            <a:rPr lang="en-US"/>
            <a:t>Conveniently located off Jackson Avenue near Belk, driving traffic while offering a refined alternative.</a:t>
          </a:r>
        </a:p>
      </dgm:t>
    </dgm:pt>
    <dgm:pt modelId="{C38C9A44-6EE7-4608-8114-BD5A836A0B3A}" type="parTrans" cxnId="{F089068A-3AB2-4CF6-A16C-F110BAD636BC}">
      <dgm:prSet/>
      <dgm:spPr/>
      <dgm:t>
        <a:bodyPr/>
        <a:lstStyle/>
        <a:p>
          <a:endParaRPr lang="en-US"/>
        </a:p>
      </dgm:t>
    </dgm:pt>
    <dgm:pt modelId="{F47CB72E-B308-4F05-9442-9FF5B918F787}" type="sibTrans" cxnId="{F089068A-3AB2-4CF6-A16C-F110BAD636BC}">
      <dgm:prSet/>
      <dgm:spPr/>
      <dgm:t>
        <a:bodyPr/>
        <a:lstStyle/>
        <a:p>
          <a:endParaRPr lang="en-US"/>
        </a:p>
      </dgm:t>
    </dgm:pt>
    <dgm:pt modelId="{5665D260-2DC4-4D60-817E-489F9AAB1C48}">
      <dgm:prSet/>
      <dgm:spPr/>
      <dgm:t>
        <a:bodyPr/>
        <a:lstStyle/>
        <a:p>
          <a:r>
            <a:rPr lang="en-US" baseline="0"/>
            <a:t>Beyond Product - Personalized Service:</a:t>
          </a:r>
          <a:endParaRPr lang="en-US"/>
        </a:p>
      </dgm:t>
    </dgm:pt>
    <dgm:pt modelId="{D8242F85-AED5-4069-9E4D-73B362FF855B}" type="parTrans" cxnId="{3D43A0EF-FB18-44B0-B7FA-E8D3F7C566FB}">
      <dgm:prSet/>
      <dgm:spPr/>
      <dgm:t>
        <a:bodyPr/>
        <a:lstStyle/>
        <a:p>
          <a:endParaRPr lang="en-US"/>
        </a:p>
      </dgm:t>
    </dgm:pt>
    <dgm:pt modelId="{9E6A8FB7-3970-4E13-B2AC-C74458749C75}" type="sibTrans" cxnId="{3D43A0EF-FB18-44B0-B7FA-E8D3F7C566FB}">
      <dgm:prSet/>
      <dgm:spPr/>
      <dgm:t>
        <a:bodyPr/>
        <a:lstStyle/>
        <a:p>
          <a:endParaRPr lang="en-US"/>
        </a:p>
      </dgm:t>
    </dgm:pt>
    <dgm:pt modelId="{5BDCA216-4A09-4935-B169-6E8EDDE0AE0B}">
      <dgm:prSet/>
      <dgm:spPr/>
      <dgm:t>
        <a:bodyPr/>
        <a:lstStyle/>
        <a:p>
          <a:r>
            <a:rPr lang="en-US"/>
            <a:t>Focus on consultations, loyalty rewards, and pricing that balances luxury and value.</a:t>
          </a:r>
        </a:p>
      </dgm:t>
    </dgm:pt>
    <dgm:pt modelId="{2751BCB3-A6A0-48EE-80FC-9B402F7A7615}" type="parTrans" cxnId="{9627AA4F-9525-4E4F-B09E-71E8BEC9E442}">
      <dgm:prSet/>
      <dgm:spPr/>
      <dgm:t>
        <a:bodyPr/>
        <a:lstStyle/>
        <a:p>
          <a:endParaRPr lang="en-US"/>
        </a:p>
      </dgm:t>
    </dgm:pt>
    <dgm:pt modelId="{8A876E6D-3643-4E51-A83D-1C9EA3D88DE7}" type="sibTrans" cxnId="{9627AA4F-9525-4E4F-B09E-71E8BEC9E442}">
      <dgm:prSet/>
      <dgm:spPr/>
      <dgm:t>
        <a:bodyPr/>
        <a:lstStyle/>
        <a:p>
          <a:endParaRPr lang="en-US"/>
        </a:p>
      </dgm:t>
    </dgm:pt>
    <dgm:pt modelId="{5849DD97-2B46-41C4-BDF6-C869BF7CF788}">
      <dgm:prSet/>
      <dgm:spPr/>
      <dgm:t>
        <a:bodyPr/>
        <a:lstStyle/>
        <a:p>
          <a:r>
            <a:rPr lang="en-US" baseline="0"/>
            <a:t>Long-Term Community Connection:</a:t>
          </a:r>
          <a:endParaRPr lang="en-US"/>
        </a:p>
      </dgm:t>
    </dgm:pt>
    <dgm:pt modelId="{1C2EB2D5-8F40-440C-A82F-0D35291B0260}" type="parTrans" cxnId="{56AC44B7-8CE7-402C-A9DA-E2886187CBB7}">
      <dgm:prSet/>
      <dgm:spPr/>
      <dgm:t>
        <a:bodyPr/>
        <a:lstStyle/>
        <a:p>
          <a:endParaRPr lang="en-US"/>
        </a:p>
      </dgm:t>
    </dgm:pt>
    <dgm:pt modelId="{5AF733F4-2A78-456E-915C-D3F7B5C345CD}" type="sibTrans" cxnId="{56AC44B7-8CE7-402C-A9DA-E2886187CBB7}">
      <dgm:prSet/>
      <dgm:spPr/>
      <dgm:t>
        <a:bodyPr/>
        <a:lstStyle/>
        <a:p>
          <a:endParaRPr lang="en-US"/>
        </a:p>
      </dgm:t>
    </dgm:pt>
    <dgm:pt modelId="{92CBFF41-4921-45D2-AA82-5E3007C62AF1}">
      <dgm:prSet/>
      <dgm:spPr/>
      <dgm:t>
        <a:bodyPr/>
        <a:lstStyle/>
        <a:p>
          <a:r>
            <a:rPr lang="en-US"/>
            <a:t>Creating a store that feels personal, inclusive, and empowering for a loyal, high-value audience.</a:t>
          </a:r>
        </a:p>
      </dgm:t>
    </dgm:pt>
    <dgm:pt modelId="{F7B54349-3F9D-4350-B158-A99098B25F7A}" type="parTrans" cxnId="{FC3A2917-58E7-400B-86ED-5DC9221AD6CD}">
      <dgm:prSet/>
      <dgm:spPr/>
      <dgm:t>
        <a:bodyPr/>
        <a:lstStyle/>
        <a:p>
          <a:endParaRPr lang="en-US"/>
        </a:p>
      </dgm:t>
    </dgm:pt>
    <dgm:pt modelId="{292677B7-F321-4EE2-93CA-2D8D1A16F334}" type="sibTrans" cxnId="{FC3A2917-58E7-400B-86ED-5DC9221AD6CD}">
      <dgm:prSet/>
      <dgm:spPr/>
      <dgm:t>
        <a:bodyPr/>
        <a:lstStyle/>
        <a:p>
          <a:endParaRPr lang="en-US"/>
        </a:p>
      </dgm:t>
    </dgm:pt>
    <dgm:pt modelId="{43C4F3CC-C752-4129-ACA7-F96A50CDD44D}" type="pres">
      <dgm:prSet presAssocID="{E1F2A2E2-050C-4F04-84C9-FD6ACB08373A}" presName="linearFlow" presStyleCnt="0">
        <dgm:presLayoutVars>
          <dgm:dir/>
          <dgm:animLvl val="lvl"/>
          <dgm:resizeHandles val="exact"/>
        </dgm:presLayoutVars>
      </dgm:prSet>
      <dgm:spPr/>
    </dgm:pt>
    <dgm:pt modelId="{E0C79143-52A3-4292-929A-DB6429C5253A}" type="pres">
      <dgm:prSet presAssocID="{559BF694-5B58-4CA5-9B4D-4DBF1E04F744}" presName="composite" presStyleCnt="0"/>
      <dgm:spPr/>
    </dgm:pt>
    <dgm:pt modelId="{28470285-CDB0-4C71-BC91-5EA39940DB5E}" type="pres">
      <dgm:prSet presAssocID="{559BF694-5B58-4CA5-9B4D-4DBF1E04F744}" presName="parentText" presStyleLbl="alignNode1" presStyleIdx="0" presStyleCnt="5">
        <dgm:presLayoutVars>
          <dgm:chMax val="1"/>
          <dgm:bulletEnabled val="1"/>
        </dgm:presLayoutVars>
      </dgm:prSet>
      <dgm:spPr/>
    </dgm:pt>
    <dgm:pt modelId="{E0FCC4DB-0B4C-40F8-91B3-9F3FEBA6390F}" type="pres">
      <dgm:prSet presAssocID="{559BF694-5B58-4CA5-9B4D-4DBF1E04F744}" presName="descendantText" presStyleLbl="alignAcc1" presStyleIdx="0" presStyleCnt="5">
        <dgm:presLayoutVars>
          <dgm:bulletEnabled val="1"/>
        </dgm:presLayoutVars>
      </dgm:prSet>
      <dgm:spPr/>
    </dgm:pt>
    <dgm:pt modelId="{7AAC68F8-740D-45EA-BC17-2C2BA31A07EE}" type="pres">
      <dgm:prSet presAssocID="{D4DD9D5D-ABF9-4C4D-9D30-F407A657A9AB}" presName="sp" presStyleCnt="0"/>
      <dgm:spPr/>
    </dgm:pt>
    <dgm:pt modelId="{8FFD84E7-FA1F-47E6-A5BF-4ACD3BB14E59}" type="pres">
      <dgm:prSet presAssocID="{086634A0-CE07-440D-A9C1-C22C813DCE22}" presName="composite" presStyleCnt="0"/>
      <dgm:spPr/>
    </dgm:pt>
    <dgm:pt modelId="{87178CFD-D84E-4866-A959-3D93BC31C2B1}" type="pres">
      <dgm:prSet presAssocID="{086634A0-CE07-440D-A9C1-C22C813DCE22}" presName="parentText" presStyleLbl="alignNode1" presStyleIdx="1" presStyleCnt="5">
        <dgm:presLayoutVars>
          <dgm:chMax val="1"/>
          <dgm:bulletEnabled val="1"/>
        </dgm:presLayoutVars>
      </dgm:prSet>
      <dgm:spPr/>
    </dgm:pt>
    <dgm:pt modelId="{B015DFB9-8748-4B21-A831-2EA77424EDC3}" type="pres">
      <dgm:prSet presAssocID="{086634A0-CE07-440D-A9C1-C22C813DCE22}" presName="descendantText" presStyleLbl="alignAcc1" presStyleIdx="1" presStyleCnt="5">
        <dgm:presLayoutVars>
          <dgm:bulletEnabled val="1"/>
        </dgm:presLayoutVars>
      </dgm:prSet>
      <dgm:spPr/>
    </dgm:pt>
    <dgm:pt modelId="{FEF0633A-D095-4F17-BCDC-19FB84D90941}" type="pres">
      <dgm:prSet presAssocID="{FF3BC8F4-4467-4F95-B721-1F357BA1C1E3}" presName="sp" presStyleCnt="0"/>
      <dgm:spPr/>
    </dgm:pt>
    <dgm:pt modelId="{DDF4B719-F6B6-45A0-BF54-25D854879833}" type="pres">
      <dgm:prSet presAssocID="{04F30029-6C6D-4DB9-8695-14DD3E9C2337}" presName="composite" presStyleCnt="0"/>
      <dgm:spPr/>
    </dgm:pt>
    <dgm:pt modelId="{23F42A75-3D5F-4DC1-874D-8081C4FF92B5}" type="pres">
      <dgm:prSet presAssocID="{04F30029-6C6D-4DB9-8695-14DD3E9C2337}" presName="parentText" presStyleLbl="alignNode1" presStyleIdx="2" presStyleCnt="5">
        <dgm:presLayoutVars>
          <dgm:chMax val="1"/>
          <dgm:bulletEnabled val="1"/>
        </dgm:presLayoutVars>
      </dgm:prSet>
      <dgm:spPr/>
    </dgm:pt>
    <dgm:pt modelId="{959E7E26-609B-4DBA-8B18-567BB5F1F510}" type="pres">
      <dgm:prSet presAssocID="{04F30029-6C6D-4DB9-8695-14DD3E9C2337}" presName="descendantText" presStyleLbl="alignAcc1" presStyleIdx="2" presStyleCnt="5">
        <dgm:presLayoutVars>
          <dgm:bulletEnabled val="1"/>
        </dgm:presLayoutVars>
      </dgm:prSet>
      <dgm:spPr/>
    </dgm:pt>
    <dgm:pt modelId="{AD1CB380-8D0A-47CE-A910-C0422763A9BD}" type="pres">
      <dgm:prSet presAssocID="{9AAA0AE5-A244-4087-9FD6-D6362BB46601}" presName="sp" presStyleCnt="0"/>
      <dgm:spPr/>
    </dgm:pt>
    <dgm:pt modelId="{194B0479-3F13-4C19-BCAF-37E1E3E20484}" type="pres">
      <dgm:prSet presAssocID="{5665D260-2DC4-4D60-817E-489F9AAB1C48}" presName="composite" presStyleCnt="0"/>
      <dgm:spPr/>
    </dgm:pt>
    <dgm:pt modelId="{B9CEFC35-56AC-4AFE-BD18-354CF7A14D22}" type="pres">
      <dgm:prSet presAssocID="{5665D260-2DC4-4D60-817E-489F9AAB1C48}" presName="parentText" presStyleLbl="alignNode1" presStyleIdx="3" presStyleCnt="5">
        <dgm:presLayoutVars>
          <dgm:chMax val="1"/>
          <dgm:bulletEnabled val="1"/>
        </dgm:presLayoutVars>
      </dgm:prSet>
      <dgm:spPr/>
    </dgm:pt>
    <dgm:pt modelId="{34267A33-5D20-4074-B898-C279058D9ADF}" type="pres">
      <dgm:prSet presAssocID="{5665D260-2DC4-4D60-817E-489F9AAB1C48}" presName="descendantText" presStyleLbl="alignAcc1" presStyleIdx="3" presStyleCnt="5">
        <dgm:presLayoutVars>
          <dgm:bulletEnabled val="1"/>
        </dgm:presLayoutVars>
      </dgm:prSet>
      <dgm:spPr/>
    </dgm:pt>
    <dgm:pt modelId="{60089D72-4366-4EF2-9FE5-9AAB2C156D10}" type="pres">
      <dgm:prSet presAssocID="{9E6A8FB7-3970-4E13-B2AC-C74458749C75}" presName="sp" presStyleCnt="0"/>
      <dgm:spPr/>
    </dgm:pt>
    <dgm:pt modelId="{659B4832-BB4C-4452-8B5B-9863C1619281}" type="pres">
      <dgm:prSet presAssocID="{5849DD97-2B46-41C4-BDF6-C869BF7CF788}" presName="composite" presStyleCnt="0"/>
      <dgm:spPr/>
    </dgm:pt>
    <dgm:pt modelId="{FE35B398-5358-4B5B-8D8C-9D963257A5D8}" type="pres">
      <dgm:prSet presAssocID="{5849DD97-2B46-41C4-BDF6-C869BF7CF788}" presName="parentText" presStyleLbl="alignNode1" presStyleIdx="4" presStyleCnt="5">
        <dgm:presLayoutVars>
          <dgm:chMax val="1"/>
          <dgm:bulletEnabled val="1"/>
        </dgm:presLayoutVars>
      </dgm:prSet>
      <dgm:spPr/>
    </dgm:pt>
    <dgm:pt modelId="{11B21BC1-41E8-4D52-B0E6-84BF8AF2E075}" type="pres">
      <dgm:prSet presAssocID="{5849DD97-2B46-41C4-BDF6-C869BF7CF788}" presName="descendantText" presStyleLbl="alignAcc1" presStyleIdx="4" presStyleCnt="5">
        <dgm:presLayoutVars>
          <dgm:bulletEnabled val="1"/>
        </dgm:presLayoutVars>
      </dgm:prSet>
      <dgm:spPr/>
    </dgm:pt>
  </dgm:ptLst>
  <dgm:cxnLst>
    <dgm:cxn modelId="{FC3A2917-58E7-400B-86ED-5DC9221AD6CD}" srcId="{5849DD97-2B46-41C4-BDF6-C869BF7CF788}" destId="{92CBFF41-4921-45D2-AA82-5E3007C62AF1}" srcOrd="0" destOrd="0" parTransId="{F7B54349-3F9D-4350-B158-A99098B25F7A}" sibTransId="{292677B7-F321-4EE2-93CA-2D8D1A16F334}"/>
    <dgm:cxn modelId="{EFDA7F21-796B-4071-960A-98B7E593E075}" srcId="{E1F2A2E2-050C-4F04-84C9-FD6ACB08373A}" destId="{086634A0-CE07-440D-A9C1-C22C813DCE22}" srcOrd="1" destOrd="0" parTransId="{2587DCBE-293B-4B45-B44C-918E3C7F9C0F}" sibTransId="{FF3BC8F4-4467-4F95-B721-1F357BA1C1E3}"/>
    <dgm:cxn modelId="{FC640C2F-7B8C-4037-9562-2719D10EBED5}" type="presOf" srcId="{5849DD97-2B46-41C4-BDF6-C869BF7CF788}" destId="{FE35B398-5358-4B5B-8D8C-9D963257A5D8}" srcOrd="0" destOrd="0" presId="urn:microsoft.com/office/officeart/2005/8/layout/chevron2"/>
    <dgm:cxn modelId="{24845235-23F0-4B40-89D3-2E3C18251FDC}" type="presOf" srcId="{7EFBFD50-E33C-44AD-8C43-48FD66296A56}" destId="{B015DFB9-8748-4B21-A831-2EA77424EDC3}" srcOrd="0" destOrd="0" presId="urn:microsoft.com/office/officeart/2005/8/layout/chevron2"/>
    <dgm:cxn modelId="{7D18893E-4652-4F2A-BB94-2E75CBE5AF4B}" type="presOf" srcId="{185E26B0-5B99-44D6-8B5B-A05C4E726761}" destId="{959E7E26-609B-4DBA-8B18-567BB5F1F510}" srcOrd="0" destOrd="0" presId="urn:microsoft.com/office/officeart/2005/8/layout/chevron2"/>
    <dgm:cxn modelId="{9627AA4F-9525-4E4F-B09E-71E8BEC9E442}" srcId="{5665D260-2DC4-4D60-817E-489F9AAB1C48}" destId="{5BDCA216-4A09-4935-B169-6E8EDDE0AE0B}" srcOrd="0" destOrd="0" parTransId="{2751BCB3-A6A0-48EE-80FC-9B402F7A7615}" sibTransId="{8A876E6D-3643-4E51-A83D-1C9EA3D88DE7}"/>
    <dgm:cxn modelId="{C7282963-8131-44E4-A240-871E1585FA1C}" type="presOf" srcId="{5665D260-2DC4-4D60-817E-489F9AAB1C48}" destId="{B9CEFC35-56AC-4AFE-BD18-354CF7A14D22}" srcOrd="0" destOrd="0" presId="urn:microsoft.com/office/officeart/2005/8/layout/chevron2"/>
    <dgm:cxn modelId="{3C98CB64-124B-4A0F-B835-3212CA6476AB}" type="presOf" srcId="{92CBFF41-4921-45D2-AA82-5E3007C62AF1}" destId="{11B21BC1-41E8-4D52-B0E6-84BF8AF2E075}" srcOrd="0" destOrd="0" presId="urn:microsoft.com/office/officeart/2005/8/layout/chevron2"/>
    <dgm:cxn modelId="{F0375276-6327-43D0-B65F-5EFEF080327D}" srcId="{E1F2A2E2-050C-4F04-84C9-FD6ACB08373A}" destId="{559BF694-5B58-4CA5-9B4D-4DBF1E04F744}" srcOrd="0" destOrd="0" parTransId="{6DD97F8C-B865-439B-AB34-A5C34C731CEA}" sibTransId="{D4DD9D5D-ABF9-4C4D-9D30-F407A657A9AB}"/>
    <dgm:cxn modelId="{F089068A-3AB2-4CF6-A16C-F110BAD636BC}" srcId="{04F30029-6C6D-4DB9-8695-14DD3E9C2337}" destId="{185E26B0-5B99-44D6-8B5B-A05C4E726761}" srcOrd="0" destOrd="0" parTransId="{C38C9A44-6EE7-4608-8114-BD5A836A0B3A}" sibTransId="{F47CB72E-B308-4F05-9442-9FF5B918F787}"/>
    <dgm:cxn modelId="{EA0E4F8B-D79F-4B5F-8547-BFC32BA2D17B}" type="presOf" srcId="{E1F2A2E2-050C-4F04-84C9-FD6ACB08373A}" destId="{43C4F3CC-C752-4129-ACA7-F96A50CDD44D}" srcOrd="0" destOrd="0" presId="urn:microsoft.com/office/officeart/2005/8/layout/chevron2"/>
    <dgm:cxn modelId="{56AC44B7-8CE7-402C-A9DA-E2886187CBB7}" srcId="{E1F2A2E2-050C-4F04-84C9-FD6ACB08373A}" destId="{5849DD97-2B46-41C4-BDF6-C869BF7CF788}" srcOrd="4" destOrd="0" parTransId="{1C2EB2D5-8F40-440C-A82F-0D35291B0260}" sibTransId="{5AF733F4-2A78-456E-915C-D3F7B5C345CD}"/>
    <dgm:cxn modelId="{69BA06BC-7BC4-4146-A22F-1270349317D3}" srcId="{E1F2A2E2-050C-4F04-84C9-FD6ACB08373A}" destId="{04F30029-6C6D-4DB9-8695-14DD3E9C2337}" srcOrd="2" destOrd="0" parTransId="{F18B3F7A-61AA-4872-8734-D77F2BE3C370}" sibTransId="{9AAA0AE5-A244-4087-9FD6-D6362BB46601}"/>
    <dgm:cxn modelId="{441F3FC3-70CC-4EB2-98FC-B6F2D5ABC7DB}" srcId="{559BF694-5B58-4CA5-9B4D-4DBF1E04F744}" destId="{CC2C3E70-BB03-45FE-9808-BE29E2BB87FA}" srcOrd="0" destOrd="0" parTransId="{A0EF7D17-12EC-474C-91CB-D1CB0B94E649}" sibTransId="{C1452FB5-76EC-4CC2-B65A-9D6126C9C497}"/>
    <dgm:cxn modelId="{FD75C3CB-B408-4FD9-A2E4-BB0FE2AC32AF}" type="presOf" srcId="{CC2C3E70-BB03-45FE-9808-BE29E2BB87FA}" destId="{E0FCC4DB-0B4C-40F8-91B3-9F3FEBA6390F}" srcOrd="0" destOrd="0" presId="urn:microsoft.com/office/officeart/2005/8/layout/chevron2"/>
    <dgm:cxn modelId="{A60F98D4-EF61-4473-A64B-8750E31ACF88}" srcId="{086634A0-CE07-440D-A9C1-C22C813DCE22}" destId="{7EFBFD50-E33C-44AD-8C43-48FD66296A56}" srcOrd="0" destOrd="0" parTransId="{0F8EDC1C-3EAB-41B1-A024-2BD497FC1E05}" sibTransId="{97551A44-8BED-44BA-BC90-D8BB6889C1E6}"/>
    <dgm:cxn modelId="{D08F5CDD-3838-486D-89CF-D252F0A327BB}" type="presOf" srcId="{086634A0-CE07-440D-A9C1-C22C813DCE22}" destId="{87178CFD-D84E-4866-A959-3D93BC31C2B1}" srcOrd="0" destOrd="0" presId="urn:microsoft.com/office/officeart/2005/8/layout/chevron2"/>
    <dgm:cxn modelId="{3D43A0EF-FB18-44B0-B7FA-E8D3F7C566FB}" srcId="{E1F2A2E2-050C-4F04-84C9-FD6ACB08373A}" destId="{5665D260-2DC4-4D60-817E-489F9AAB1C48}" srcOrd="3" destOrd="0" parTransId="{D8242F85-AED5-4069-9E4D-73B362FF855B}" sibTransId="{9E6A8FB7-3970-4E13-B2AC-C74458749C75}"/>
    <dgm:cxn modelId="{542DFDF4-033B-4F49-89D7-F522F41D93AD}" type="presOf" srcId="{559BF694-5B58-4CA5-9B4D-4DBF1E04F744}" destId="{28470285-CDB0-4C71-BC91-5EA39940DB5E}" srcOrd="0" destOrd="0" presId="urn:microsoft.com/office/officeart/2005/8/layout/chevron2"/>
    <dgm:cxn modelId="{CBE32BFC-1063-4C5C-B0B9-55B07942195C}" type="presOf" srcId="{5BDCA216-4A09-4935-B169-6E8EDDE0AE0B}" destId="{34267A33-5D20-4074-B898-C279058D9ADF}" srcOrd="0" destOrd="0" presId="urn:microsoft.com/office/officeart/2005/8/layout/chevron2"/>
    <dgm:cxn modelId="{206256FC-10C2-4606-AFC9-42EA7827DF25}" type="presOf" srcId="{04F30029-6C6D-4DB9-8695-14DD3E9C2337}" destId="{23F42A75-3D5F-4DC1-874D-8081C4FF92B5}" srcOrd="0" destOrd="0" presId="urn:microsoft.com/office/officeart/2005/8/layout/chevron2"/>
    <dgm:cxn modelId="{6D934783-E48F-4375-B387-3639782154D6}" type="presParOf" srcId="{43C4F3CC-C752-4129-ACA7-F96A50CDD44D}" destId="{E0C79143-52A3-4292-929A-DB6429C5253A}" srcOrd="0" destOrd="0" presId="urn:microsoft.com/office/officeart/2005/8/layout/chevron2"/>
    <dgm:cxn modelId="{061C4A1B-F943-48A6-8B3B-93901A5B01B9}" type="presParOf" srcId="{E0C79143-52A3-4292-929A-DB6429C5253A}" destId="{28470285-CDB0-4C71-BC91-5EA39940DB5E}" srcOrd="0" destOrd="0" presId="urn:microsoft.com/office/officeart/2005/8/layout/chevron2"/>
    <dgm:cxn modelId="{9ADA5889-F3E2-416D-A8E4-EF5F11729FE9}" type="presParOf" srcId="{E0C79143-52A3-4292-929A-DB6429C5253A}" destId="{E0FCC4DB-0B4C-40F8-91B3-9F3FEBA6390F}" srcOrd="1" destOrd="0" presId="urn:microsoft.com/office/officeart/2005/8/layout/chevron2"/>
    <dgm:cxn modelId="{0FAE9ACF-6DAA-4EC2-98AD-452FBA61CBE2}" type="presParOf" srcId="{43C4F3CC-C752-4129-ACA7-F96A50CDD44D}" destId="{7AAC68F8-740D-45EA-BC17-2C2BA31A07EE}" srcOrd="1" destOrd="0" presId="urn:microsoft.com/office/officeart/2005/8/layout/chevron2"/>
    <dgm:cxn modelId="{9032054E-1FB7-402A-8740-442EA4EC74A1}" type="presParOf" srcId="{43C4F3CC-C752-4129-ACA7-F96A50CDD44D}" destId="{8FFD84E7-FA1F-47E6-A5BF-4ACD3BB14E59}" srcOrd="2" destOrd="0" presId="urn:microsoft.com/office/officeart/2005/8/layout/chevron2"/>
    <dgm:cxn modelId="{5F7973E4-58F0-4DC4-93DC-9ADF17AEBDAF}" type="presParOf" srcId="{8FFD84E7-FA1F-47E6-A5BF-4ACD3BB14E59}" destId="{87178CFD-D84E-4866-A959-3D93BC31C2B1}" srcOrd="0" destOrd="0" presId="urn:microsoft.com/office/officeart/2005/8/layout/chevron2"/>
    <dgm:cxn modelId="{A825AE77-1E65-44D7-ADE7-BC2714F8C13D}" type="presParOf" srcId="{8FFD84E7-FA1F-47E6-A5BF-4ACD3BB14E59}" destId="{B015DFB9-8748-4B21-A831-2EA77424EDC3}" srcOrd="1" destOrd="0" presId="urn:microsoft.com/office/officeart/2005/8/layout/chevron2"/>
    <dgm:cxn modelId="{3E14672B-85B3-4669-8CB5-1ED2AA357FB6}" type="presParOf" srcId="{43C4F3CC-C752-4129-ACA7-F96A50CDD44D}" destId="{FEF0633A-D095-4F17-BCDC-19FB84D90941}" srcOrd="3" destOrd="0" presId="urn:microsoft.com/office/officeart/2005/8/layout/chevron2"/>
    <dgm:cxn modelId="{E83097F1-8201-45EE-97F8-5961DC5AF44D}" type="presParOf" srcId="{43C4F3CC-C752-4129-ACA7-F96A50CDD44D}" destId="{DDF4B719-F6B6-45A0-BF54-25D854879833}" srcOrd="4" destOrd="0" presId="urn:microsoft.com/office/officeart/2005/8/layout/chevron2"/>
    <dgm:cxn modelId="{5FBBB5F2-54C0-4CF7-846A-6A6D078FA050}" type="presParOf" srcId="{DDF4B719-F6B6-45A0-BF54-25D854879833}" destId="{23F42A75-3D5F-4DC1-874D-8081C4FF92B5}" srcOrd="0" destOrd="0" presId="urn:microsoft.com/office/officeart/2005/8/layout/chevron2"/>
    <dgm:cxn modelId="{954E3BEA-FB4B-42F0-826C-CE6CCE2623A7}" type="presParOf" srcId="{DDF4B719-F6B6-45A0-BF54-25D854879833}" destId="{959E7E26-609B-4DBA-8B18-567BB5F1F510}" srcOrd="1" destOrd="0" presId="urn:microsoft.com/office/officeart/2005/8/layout/chevron2"/>
    <dgm:cxn modelId="{E4F171BA-8D99-4A84-9BD7-4DABF912AC31}" type="presParOf" srcId="{43C4F3CC-C752-4129-ACA7-F96A50CDD44D}" destId="{AD1CB380-8D0A-47CE-A910-C0422763A9BD}" srcOrd="5" destOrd="0" presId="urn:microsoft.com/office/officeart/2005/8/layout/chevron2"/>
    <dgm:cxn modelId="{9BD90861-21E8-490B-9795-9318A39BD23F}" type="presParOf" srcId="{43C4F3CC-C752-4129-ACA7-F96A50CDD44D}" destId="{194B0479-3F13-4C19-BCAF-37E1E3E20484}" srcOrd="6" destOrd="0" presId="urn:microsoft.com/office/officeart/2005/8/layout/chevron2"/>
    <dgm:cxn modelId="{8C7C29C2-A3E4-49EE-8FF3-30CA96FB5581}" type="presParOf" srcId="{194B0479-3F13-4C19-BCAF-37E1E3E20484}" destId="{B9CEFC35-56AC-4AFE-BD18-354CF7A14D22}" srcOrd="0" destOrd="0" presId="urn:microsoft.com/office/officeart/2005/8/layout/chevron2"/>
    <dgm:cxn modelId="{25FE2301-237B-47D7-838D-E7F225AC0392}" type="presParOf" srcId="{194B0479-3F13-4C19-BCAF-37E1E3E20484}" destId="{34267A33-5D20-4074-B898-C279058D9ADF}" srcOrd="1" destOrd="0" presId="urn:microsoft.com/office/officeart/2005/8/layout/chevron2"/>
    <dgm:cxn modelId="{7D620415-47A9-4CF1-8FFE-1D027A56E86A}" type="presParOf" srcId="{43C4F3CC-C752-4129-ACA7-F96A50CDD44D}" destId="{60089D72-4366-4EF2-9FE5-9AAB2C156D10}" srcOrd="7" destOrd="0" presId="urn:microsoft.com/office/officeart/2005/8/layout/chevron2"/>
    <dgm:cxn modelId="{9EF9A19F-974C-4147-A85C-42EFC4392B5A}" type="presParOf" srcId="{43C4F3CC-C752-4129-ACA7-F96A50CDD44D}" destId="{659B4832-BB4C-4452-8B5B-9863C1619281}" srcOrd="8" destOrd="0" presId="urn:microsoft.com/office/officeart/2005/8/layout/chevron2"/>
    <dgm:cxn modelId="{04F28330-EBEE-40E4-A734-0ED027B91D18}" type="presParOf" srcId="{659B4832-BB4C-4452-8B5B-9863C1619281}" destId="{FE35B398-5358-4B5B-8D8C-9D963257A5D8}" srcOrd="0" destOrd="0" presId="urn:microsoft.com/office/officeart/2005/8/layout/chevron2"/>
    <dgm:cxn modelId="{BC75A5DB-A480-4917-824A-33AADAECADFF}" type="presParOf" srcId="{659B4832-BB4C-4452-8B5B-9863C1619281}" destId="{11B21BC1-41E8-4D52-B0E6-84BF8AF2E07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70285-CDB0-4C71-BC91-5EA39940DB5E}">
      <dsp:nvSpPr>
        <dsp:cNvPr id="0" name=""/>
        <dsp:cNvSpPr/>
      </dsp:nvSpPr>
      <dsp:spPr>
        <a:xfrm rot="5400000">
          <a:off x="-202463" y="202810"/>
          <a:ext cx="1349756" cy="944829"/>
        </a:xfrm>
        <a:prstGeom prst="chevron">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baseline="0"/>
            <a:t>Undeserved Market Opportunity:</a:t>
          </a:r>
          <a:endParaRPr lang="en-US" sz="800" kern="1200"/>
        </a:p>
      </dsp:txBody>
      <dsp:txXfrm rot="-5400000">
        <a:off x="1" y="472762"/>
        <a:ext cx="944829" cy="404927"/>
      </dsp:txXfrm>
    </dsp:sp>
    <dsp:sp modelId="{E0FCC4DB-0B4C-40F8-91B3-9F3FEBA6390F}">
      <dsp:nvSpPr>
        <dsp:cNvPr id="0" name=""/>
        <dsp:cNvSpPr/>
      </dsp:nvSpPr>
      <dsp:spPr>
        <a:xfrm rot="5400000">
          <a:off x="3485339" y="-2540163"/>
          <a:ext cx="877341" cy="5958362"/>
        </a:xfrm>
        <a:prstGeom prst="round2SameRect">
          <a:avLst/>
        </a:prstGeom>
        <a:solidFill>
          <a:schemeClr val="lt1">
            <a:alpha val="90000"/>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t>Silver and Gold demographic in Oxford is overlooked by current beauty retailers focused on students.</a:t>
          </a:r>
        </a:p>
      </dsp:txBody>
      <dsp:txXfrm rot="-5400000">
        <a:off x="944829" y="43175"/>
        <a:ext cx="5915534" cy="791685"/>
      </dsp:txXfrm>
    </dsp:sp>
    <dsp:sp modelId="{87178CFD-D84E-4866-A959-3D93BC31C2B1}">
      <dsp:nvSpPr>
        <dsp:cNvPr id="0" name=""/>
        <dsp:cNvSpPr/>
      </dsp:nvSpPr>
      <dsp:spPr>
        <a:xfrm rot="5400000">
          <a:off x="-202463" y="1437610"/>
          <a:ext cx="1349756" cy="944829"/>
        </a:xfrm>
        <a:prstGeom prst="chevron">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baseline="0"/>
            <a:t>Targeted, Trust-Based Brand Curation:</a:t>
          </a:r>
          <a:endParaRPr lang="en-US" sz="800" kern="1200"/>
        </a:p>
      </dsp:txBody>
      <dsp:txXfrm rot="-5400000">
        <a:off x="1" y="1707562"/>
        <a:ext cx="944829" cy="404927"/>
      </dsp:txXfrm>
    </dsp:sp>
    <dsp:sp modelId="{B015DFB9-8748-4B21-A831-2EA77424EDC3}">
      <dsp:nvSpPr>
        <dsp:cNvPr id="0" name=""/>
        <dsp:cNvSpPr/>
      </dsp:nvSpPr>
      <dsp:spPr>
        <a:xfrm rot="5400000">
          <a:off x="3485339" y="-1305363"/>
          <a:ext cx="877341" cy="5958362"/>
        </a:xfrm>
        <a:prstGeom prst="round2SameRect">
          <a:avLst/>
        </a:prstGeom>
        <a:solidFill>
          <a:schemeClr val="lt1">
            <a:alpha val="90000"/>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t>Offering familiar, age-friendly brands like Clinique, Chanel, and Supergoop tailored to mature shoppers.</a:t>
          </a:r>
        </a:p>
      </dsp:txBody>
      <dsp:txXfrm rot="-5400000">
        <a:off x="944829" y="1277975"/>
        <a:ext cx="5915534" cy="791685"/>
      </dsp:txXfrm>
    </dsp:sp>
    <dsp:sp modelId="{23F42A75-3D5F-4DC1-874D-8081C4FF92B5}">
      <dsp:nvSpPr>
        <dsp:cNvPr id="0" name=""/>
        <dsp:cNvSpPr/>
      </dsp:nvSpPr>
      <dsp:spPr>
        <a:xfrm rot="5400000">
          <a:off x="-202463" y="2672410"/>
          <a:ext cx="1349756" cy="944829"/>
        </a:xfrm>
        <a:prstGeom prst="chevron">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baseline="0"/>
            <a:t>Premium Location with Strategic Placement:</a:t>
          </a:r>
          <a:endParaRPr lang="en-US" sz="800" kern="1200"/>
        </a:p>
      </dsp:txBody>
      <dsp:txXfrm rot="-5400000">
        <a:off x="1" y="2942362"/>
        <a:ext cx="944829" cy="404927"/>
      </dsp:txXfrm>
    </dsp:sp>
    <dsp:sp modelId="{959E7E26-609B-4DBA-8B18-567BB5F1F510}">
      <dsp:nvSpPr>
        <dsp:cNvPr id="0" name=""/>
        <dsp:cNvSpPr/>
      </dsp:nvSpPr>
      <dsp:spPr>
        <a:xfrm rot="5400000">
          <a:off x="3485339" y="-70563"/>
          <a:ext cx="877341" cy="5958362"/>
        </a:xfrm>
        <a:prstGeom prst="round2SameRect">
          <a:avLst/>
        </a:prstGeom>
        <a:solidFill>
          <a:schemeClr val="lt1">
            <a:alpha val="90000"/>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t>Conveniently located off Jackson Avenue near Belk, driving traffic while offering a refined alternative.</a:t>
          </a:r>
        </a:p>
      </dsp:txBody>
      <dsp:txXfrm rot="-5400000">
        <a:off x="944829" y="2512775"/>
        <a:ext cx="5915534" cy="791685"/>
      </dsp:txXfrm>
    </dsp:sp>
    <dsp:sp modelId="{B9CEFC35-56AC-4AFE-BD18-354CF7A14D22}">
      <dsp:nvSpPr>
        <dsp:cNvPr id="0" name=""/>
        <dsp:cNvSpPr/>
      </dsp:nvSpPr>
      <dsp:spPr>
        <a:xfrm rot="5400000">
          <a:off x="-202463" y="3907209"/>
          <a:ext cx="1349756" cy="944829"/>
        </a:xfrm>
        <a:prstGeom prst="chevron">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baseline="0"/>
            <a:t>Beyond Product - Personalized Service:</a:t>
          </a:r>
          <a:endParaRPr lang="en-US" sz="800" kern="1200"/>
        </a:p>
      </dsp:txBody>
      <dsp:txXfrm rot="-5400000">
        <a:off x="1" y="4177161"/>
        <a:ext cx="944829" cy="404927"/>
      </dsp:txXfrm>
    </dsp:sp>
    <dsp:sp modelId="{34267A33-5D20-4074-B898-C279058D9ADF}">
      <dsp:nvSpPr>
        <dsp:cNvPr id="0" name=""/>
        <dsp:cNvSpPr/>
      </dsp:nvSpPr>
      <dsp:spPr>
        <a:xfrm rot="5400000">
          <a:off x="3485339" y="1164236"/>
          <a:ext cx="877341" cy="5958362"/>
        </a:xfrm>
        <a:prstGeom prst="round2SameRect">
          <a:avLst/>
        </a:prstGeom>
        <a:solidFill>
          <a:schemeClr val="lt1">
            <a:alpha val="90000"/>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t>Focus on consultations, loyalty rewards, and pricing that balances luxury and value.</a:t>
          </a:r>
        </a:p>
      </dsp:txBody>
      <dsp:txXfrm rot="-5400000">
        <a:off x="944829" y="3747574"/>
        <a:ext cx="5915534" cy="791685"/>
      </dsp:txXfrm>
    </dsp:sp>
    <dsp:sp modelId="{FE35B398-5358-4B5B-8D8C-9D963257A5D8}">
      <dsp:nvSpPr>
        <dsp:cNvPr id="0" name=""/>
        <dsp:cNvSpPr/>
      </dsp:nvSpPr>
      <dsp:spPr>
        <a:xfrm rot="5400000">
          <a:off x="-202463" y="5142009"/>
          <a:ext cx="1349756" cy="944829"/>
        </a:xfrm>
        <a:prstGeom prst="chevron">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baseline="0"/>
            <a:t>Long-Term Community Connection:</a:t>
          </a:r>
          <a:endParaRPr lang="en-US" sz="800" kern="1200"/>
        </a:p>
      </dsp:txBody>
      <dsp:txXfrm rot="-5400000">
        <a:off x="1" y="5411961"/>
        <a:ext cx="944829" cy="404927"/>
      </dsp:txXfrm>
    </dsp:sp>
    <dsp:sp modelId="{11B21BC1-41E8-4D52-B0E6-84BF8AF2E075}">
      <dsp:nvSpPr>
        <dsp:cNvPr id="0" name=""/>
        <dsp:cNvSpPr/>
      </dsp:nvSpPr>
      <dsp:spPr>
        <a:xfrm rot="5400000">
          <a:off x="3485339" y="2399035"/>
          <a:ext cx="877341" cy="5958362"/>
        </a:xfrm>
        <a:prstGeom prst="round2SameRect">
          <a:avLst/>
        </a:prstGeom>
        <a:solidFill>
          <a:schemeClr val="lt1">
            <a:alpha val="90000"/>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t>Creating a store that feels personal, inclusive, and empowering for a loyal, high-value audience.</a:t>
          </a:r>
        </a:p>
      </dsp:txBody>
      <dsp:txXfrm rot="-5400000">
        <a:off x="944829" y="4982373"/>
        <a:ext cx="5915534" cy="79168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6DC15-7565-F444-A0E2-B50B6271CA10}" type="datetimeFigureOut">
              <a:rPr lang="en-US" smtClean="0"/>
              <a:t>4/17/25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3C758-23C7-AB48-94F8-B3DB179A881E}" type="slidenum">
              <a:rPr lang="en-US" smtClean="0"/>
              <a:t>‹#›</a:t>
            </a:fld>
            <a:endParaRPr lang="en-US"/>
          </a:p>
        </p:txBody>
      </p:sp>
    </p:spTree>
    <p:extLst>
      <p:ext uri="{BB962C8B-B14F-4D97-AF65-F5344CB8AC3E}">
        <p14:creationId xmlns:p14="http://schemas.microsoft.com/office/powerpoint/2010/main" val="412711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Someone say title, everyone say their own name</a:t>
            </a:r>
          </a:p>
        </p:txBody>
      </p:sp>
      <p:sp>
        <p:nvSpPr>
          <p:cNvPr id="4" name="Slide Number Placeholder 3"/>
          <p:cNvSpPr>
            <a:spLocks noGrp="1"/>
          </p:cNvSpPr>
          <p:nvPr>
            <p:ph type="sldNum" sz="quarter" idx="5"/>
          </p:nvPr>
        </p:nvSpPr>
        <p:spPr/>
        <p:txBody>
          <a:bodyPr/>
          <a:lstStyle/>
          <a:p>
            <a:fld id="{08C3C758-23C7-AB48-94F8-B3DB179A881E}" type="slidenum">
              <a:rPr lang="en-US" smtClean="0"/>
              <a:t>1</a:t>
            </a:fld>
            <a:endParaRPr lang="en-US"/>
          </a:p>
        </p:txBody>
      </p:sp>
    </p:spTree>
    <p:extLst>
      <p:ext uri="{BB962C8B-B14F-4D97-AF65-F5344CB8AC3E}">
        <p14:creationId xmlns:p14="http://schemas.microsoft.com/office/powerpoint/2010/main" val="3140973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D1742-2B15-252F-5625-C485E6D773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E57C83-F6DB-2050-7250-EFC9B91A3E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98EDC8-E91D-96C9-AE96-414B6565C456}"/>
              </a:ext>
            </a:extLst>
          </p:cNvPr>
          <p:cNvSpPr>
            <a:spLocks noGrp="1"/>
          </p:cNvSpPr>
          <p:nvPr>
            <p:ph type="body" idx="1"/>
          </p:nvPr>
        </p:nvSpPr>
        <p:spPr/>
        <p:txBody>
          <a:bodyPr/>
          <a:lstStyle/>
          <a:p>
            <a:r>
              <a:rPr lang="en-US" b="1"/>
              <a:t>ABIGAIL AND SKYLAR </a:t>
            </a:r>
            <a:endParaRPr lang="en-US"/>
          </a:p>
          <a:p>
            <a:r>
              <a:rPr lang="en-US" b="1"/>
              <a:t>Hedonic Product Focus- ABIGAIL</a:t>
            </a:r>
            <a:endParaRPr lang="en-US"/>
          </a:p>
          <a:p>
            <a:pPr lvl="1">
              <a:buFont typeface="Arial" panose="020B0604020202020204" pitchFamily="34" charset="0"/>
              <a:buChar char="•"/>
            </a:pPr>
            <a:r>
              <a:rPr lang="en-US"/>
              <a:t> Our merchandise strategy leans heavily on hedonic value—products that make customers </a:t>
            </a:r>
            <a:r>
              <a:rPr lang="en-US" i="1"/>
              <a:t>feel</a:t>
            </a:r>
            <a:r>
              <a:rPr lang="en-US"/>
              <a:t> good rather than just serve a need. For example, high-end anti-aging creams tap into emotional desires for youth and confidence, while fragrances and colorful makeup like highlighters or glitter liners fulfill personal expression and indulgence.</a:t>
            </a:r>
          </a:p>
          <a:p>
            <a:r>
              <a:rPr lang="en-US" b="1"/>
              <a:t>Free-Form Store Layout- ABIGAIL</a:t>
            </a:r>
            <a:endParaRPr lang="en-US"/>
          </a:p>
          <a:p>
            <a:pPr lvl="1">
              <a:buFont typeface="Arial" panose="020B0604020202020204" pitchFamily="34" charset="0"/>
              <a:buChar char="•"/>
            </a:pPr>
            <a:r>
              <a:rPr lang="en-US"/>
              <a:t> We're opting for a free-form layout used by many upscale boutiques. It allows customers to browse comfortably, encourages movement, and creates an immersive, ever-changing shopping experience—perfect for the hedonic, "treat-yourself" mindset of our target market. While not as space-efficient and more prone to shoplifting, it aligns with our luxury brand image and customer expectations.</a:t>
            </a:r>
          </a:p>
          <a:p>
            <a:r>
              <a:rPr lang="en-US" b="1"/>
              <a:t>Signage &amp; Lifestyle Imagery- SKYLAR</a:t>
            </a:r>
            <a:endParaRPr lang="en-US"/>
          </a:p>
          <a:p>
            <a:pPr lvl="1">
              <a:buFont typeface="Arial" panose="020B0604020202020204" pitchFamily="34" charset="0"/>
              <a:buChar char="•"/>
            </a:pPr>
            <a:r>
              <a:rPr lang="en-US"/>
              <a:t> Category signage will direct shoppers to skincare, fragrance, haircare, and specific brands. Lifestyle imagery—like models with glowing skin or elegant perfume ads—helps shoppers visualize how the products enhance their own lives. We're not just selling beauty; we’re selling aspiration.</a:t>
            </a:r>
          </a:p>
          <a:p>
            <a:r>
              <a:rPr lang="en-US" b="1"/>
              <a:t>Merchandising Fixtures &amp; Displays- SKYLAR</a:t>
            </a:r>
            <a:endParaRPr lang="en-US"/>
          </a:p>
          <a:p>
            <a:pPr lvl="1">
              <a:buFont typeface="Arial" panose="020B0604020202020204" pitchFamily="34" charset="0"/>
              <a:buChar char="•"/>
            </a:pPr>
            <a:r>
              <a:rPr lang="en-US"/>
              <a:t> Cash wraps will be lined with minis and value items to encourage impulse buys. End caps will spotlight luxury brands like Chanel and Oribe to promote prestige and drive higher-margin sales. Promotional aisles will feature value kits and seasonal bundles, strengthening both sales and brand partnerships. Walls (our power perimeter) will display Sephora Collection and top-tier brands in a big, bold way.</a:t>
            </a:r>
          </a:p>
          <a:p>
            <a:r>
              <a:rPr lang="en-US" b="1"/>
              <a:t>Atmosphere &amp; Sensory Experience- SKYLAR</a:t>
            </a:r>
            <a:endParaRPr lang="en-US"/>
          </a:p>
          <a:p>
            <a:pPr lvl="1">
              <a:buFont typeface="Arial" panose="020B0604020202020204" pitchFamily="34" charset="0"/>
              <a:buChar char="•"/>
            </a:pPr>
            <a:r>
              <a:rPr lang="en-US"/>
              <a:t>Lighting will be bright and flattering to showcase skincare textures and makeup tones. Music will shift throughout the day—smooth R&amp;B or soft pop in the evening to create a relaxed, upscale vibe. Subtle scents in the fragrance section will spotlight trending perfumes without overwhelming the senses. A mostly white color palette will enhance product focus, making the vibrant makeup pop and reinforcing Sephora’s signature aesthetic.</a:t>
            </a:r>
          </a:p>
          <a:p>
            <a:pPr marL="171450" indent="-171450">
              <a:buFontTx/>
              <a:buChar char="-"/>
            </a:pPr>
            <a:endParaRPr lang="en-US"/>
          </a:p>
        </p:txBody>
      </p:sp>
      <p:sp>
        <p:nvSpPr>
          <p:cNvPr id="4" name="Slide Number Placeholder 3">
            <a:extLst>
              <a:ext uri="{FF2B5EF4-FFF2-40B4-BE49-F238E27FC236}">
                <a16:creationId xmlns:a16="http://schemas.microsoft.com/office/drawing/2014/main" id="{A85BAFE2-6CF4-B2E3-5DB2-30D0AEBD19A4}"/>
              </a:ext>
            </a:extLst>
          </p:cNvPr>
          <p:cNvSpPr>
            <a:spLocks noGrp="1"/>
          </p:cNvSpPr>
          <p:nvPr>
            <p:ph type="sldNum" sz="quarter" idx="5"/>
          </p:nvPr>
        </p:nvSpPr>
        <p:spPr/>
        <p:txBody>
          <a:bodyPr/>
          <a:lstStyle/>
          <a:p>
            <a:fld id="{08C3C758-23C7-AB48-94F8-B3DB179A881E}" type="slidenum">
              <a:rPr lang="en-US" smtClean="0"/>
              <a:t>10</a:t>
            </a:fld>
            <a:endParaRPr lang="en-US"/>
          </a:p>
        </p:txBody>
      </p:sp>
    </p:spTree>
    <p:extLst>
      <p:ext uri="{BB962C8B-B14F-4D97-AF65-F5344CB8AC3E}">
        <p14:creationId xmlns:p14="http://schemas.microsoft.com/office/powerpoint/2010/main" val="3254263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3ADFD-3C6D-CDD0-661C-942D775CC8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D1194E-D8F3-E421-C898-3672592140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13FD7F-90DA-838B-25FD-747B273AB3C1}"/>
              </a:ext>
            </a:extLst>
          </p:cNvPr>
          <p:cNvSpPr>
            <a:spLocks noGrp="1"/>
          </p:cNvSpPr>
          <p:nvPr>
            <p:ph type="body" idx="1"/>
          </p:nvPr>
        </p:nvSpPr>
        <p:spPr/>
        <p:txBody>
          <a:bodyPr/>
          <a:lstStyle/>
          <a:p>
            <a:r>
              <a:rPr lang="en-US" b="1"/>
              <a:t>MAEVE</a:t>
            </a:r>
          </a:p>
          <a:p>
            <a:r>
              <a:rPr lang="en-US"/>
              <a:t>Our retail communication mix consists of advertising, promotions, personal selling, online and social media marketing. To</a:t>
            </a:r>
          </a:p>
        </p:txBody>
      </p:sp>
      <p:sp>
        <p:nvSpPr>
          <p:cNvPr id="4" name="Slide Number Placeholder 3">
            <a:extLst>
              <a:ext uri="{FF2B5EF4-FFF2-40B4-BE49-F238E27FC236}">
                <a16:creationId xmlns:a16="http://schemas.microsoft.com/office/drawing/2014/main" id="{0F3CE0A7-20BF-157B-35CA-29A9DA681515}"/>
              </a:ext>
            </a:extLst>
          </p:cNvPr>
          <p:cNvSpPr>
            <a:spLocks noGrp="1"/>
          </p:cNvSpPr>
          <p:nvPr>
            <p:ph type="sldNum" sz="quarter" idx="5"/>
          </p:nvPr>
        </p:nvSpPr>
        <p:spPr/>
        <p:txBody>
          <a:bodyPr/>
          <a:lstStyle/>
          <a:p>
            <a:fld id="{08C3C758-23C7-AB48-94F8-B3DB179A881E}" type="slidenum">
              <a:rPr lang="en-US" smtClean="0"/>
              <a:t>11</a:t>
            </a:fld>
            <a:endParaRPr lang="en-US"/>
          </a:p>
        </p:txBody>
      </p:sp>
    </p:spTree>
    <p:extLst>
      <p:ext uri="{BB962C8B-B14F-4D97-AF65-F5344CB8AC3E}">
        <p14:creationId xmlns:p14="http://schemas.microsoft.com/office/powerpoint/2010/main" val="1851716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DD6DA-3C86-716A-94D7-00701BE92F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A5871D-5448-C7AD-17A3-310ADFA010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B77893-0C5A-21CC-439E-1FF42F011B29}"/>
              </a:ext>
            </a:extLst>
          </p:cNvPr>
          <p:cNvSpPr>
            <a:spLocks noGrp="1"/>
          </p:cNvSpPr>
          <p:nvPr>
            <p:ph type="body" idx="1"/>
          </p:nvPr>
        </p:nvSpPr>
        <p:spPr/>
        <p:txBody>
          <a:bodyPr/>
          <a:lstStyle/>
          <a:p>
            <a:r>
              <a:rPr lang="en-US" b="1"/>
              <a:t>ZOE</a:t>
            </a:r>
          </a:p>
          <a:p>
            <a:pPr>
              <a:buNone/>
            </a:pPr>
            <a:r>
              <a:rPr lang="en-US" b="1"/>
              <a:t>Personalized CRM Approach</a:t>
            </a:r>
            <a:endParaRPr lang="en-US"/>
          </a:p>
          <a:p>
            <a:pPr lvl="1">
              <a:buFont typeface="Arial" panose="020B0604020202020204" pitchFamily="34" charset="0"/>
              <a:buChar char="•"/>
            </a:pPr>
            <a:r>
              <a:rPr lang="en-US"/>
              <a:t> Our mature target market values consistency and personal attention. That’s why we’ll heavily promote Beauty Insider sign-ups and offer personalized skincare consultations. We’ll track purchase history and preferences—so if a customer regularly buys SPF or anti-aging products, we can alert them when travel sizes or new formulas arrive.</a:t>
            </a:r>
          </a:p>
          <a:p>
            <a:pPr>
              <a:buNone/>
            </a:pPr>
            <a:r>
              <a:rPr lang="en-US" b="1"/>
              <a:t>Use of RFM Analysis</a:t>
            </a:r>
            <a:endParaRPr lang="en-US"/>
          </a:p>
          <a:p>
            <a:pPr lvl="1">
              <a:buFont typeface="Arial" panose="020B0604020202020204" pitchFamily="34" charset="0"/>
              <a:buChar char="•"/>
            </a:pPr>
            <a:r>
              <a:rPr lang="en-US"/>
              <a:t> Of the RFM metrics, </a:t>
            </a:r>
            <a:r>
              <a:rPr lang="en-US" b="1"/>
              <a:t>recency</a:t>
            </a:r>
            <a:r>
              <a:rPr lang="en-US"/>
              <a:t> will matter most for us. Many of our older customers may shop less frequently, so recent visits are a stronger indicator of loyalty than frequency or total spend. If someone hasn’t returned in 60 days, we’ll send a gentle “We Miss You” message with relevant offers or a free sample opportunity.</a:t>
            </a:r>
          </a:p>
          <a:p>
            <a:pPr>
              <a:buNone/>
            </a:pPr>
            <a:r>
              <a:rPr lang="en-US" b="1"/>
              <a:t>Data Collection Strategies</a:t>
            </a:r>
            <a:endParaRPr lang="en-US"/>
          </a:p>
          <a:p>
            <a:pPr lvl="1">
              <a:buFont typeface="Arial" panose="020B0604020202020204" pitchFamily="34" charset="0"/>
              <a:buChar char="•"/>
            </a:pPr>
            <a:r>
              <a:rPr lang="en-US"/>
              <a:t> We’ll collect data in respectful, non-intrusive ways. Mini consultations allow us to note concerns like dryness or sensitivity, while interactive surveys can reveal travel habits or product discovery paths. These methods provide zero-party data we can use to customize marketing and merchandising for Oxford’s local customer base.</a:t>
            </a:r>
          </a:p>
          <a:p>
            <a:pPr>
              <a:buNone/>
            </a:pPr>
            <a:r>
              <a:rPr lang="en-US" b="1"/>
              <a:t>Retaining Profitable Customers</a:t>
            </a:r>
            <a:endParaRPr lang="en-US"/>
          </a:p>
          <a:p>
            <a:pPr lvl="1">
              <a:buFont typeface="Arial" panose="020B0604020202020204" pitchFamily="34" charset="0"/>
              <a:buChar char="•"/>
            </a:pPr>
            <a:r>
              <a:rPr lang="en-US"/>
              <a:t> Customers who consistently shop every quarter will be recognized through thank-you emails, exclusive product previews, or invites to themed events like “Skincare for Radiant Aging.” This deepens emotional connection and encourages continued loyalty with value-added services and recognition.</a:t>
            </a:r>
          </a:p>
          <a:p>
            <a:pPr>
              <a:buNone/>
            </a:pPr>
            <a:r>
              <a:rPr lang="en-US" b="1"/>
              <a:t>Managing &amp; Preventing Unprofitable Behavior</a:t>
            </a:r>
            <a:endParaRPr lang="en-US"/>
          </a:p>
          <a:p>
            <a:pPr lvl="1">
              <a:buFont typeface="Arial" panose="020B0604020202020204" pitchFamily="34" charset="0"/>
              <a:buChar char="•"/>
            </a:pPr>
            <a:r>
              <a:rPr lang="en-US"/>
              <a:t> We won’t penalize high-return customers outright—but we will gently nudge better habits by requiring Beauty Insider membership to access free samples or offering affordable starter kits. Preventative education also helps—staff will be trained to guide hesitant buyers to travel-size kits to reduce returns and boost product confidence.</a:t>
            </a:r>
          </a:p>
          <a:p>
            <a:pPr marL="171450" indent="-171450">
              <a:buFontTx/>
              <a:buChar char="-"/>
            </a:pPr>
            <a:endParaRPr lang="en-US"/>
          </a:p>
        </p:txBody>
      </p:sp>
      <p:sp>
        <p:nvSpPr>
          <p:cNvPr id="4" name="Slide Number Placeholder 3">
            <a:extLst>
              <a:ext uri="{FF2B5EF4-FFF2-40B4-BE49-F238E27FC236}">
                <a16:creationId xmlns:a16="http://schemas.microsoft.com/office/drawing/2014/main" id="{D45C6A70-545A-13EE-0BDB-2769D9A4E234}"/>
              </a:ext>
            </a:extLst>
          </p:cNvPr>
          <p:cNvSpPr>
            <a:spLocks noGrp="1"/>
          </p:cNvSpPr>
          <p:nvPr>
            <p:ph type="sldNum" sz="quarter" idx="5"/>
          </p:nvPr>
        </p:nvSpPr>
        <p:spPr/>
        <p:txBody>
          <a:bodyPr/>
          <a:lstStyle/>
          <a:p>
            <a:fld id="{08C3C758-23C7-AB48-94F8-B3DB179A881E}" type="slidenum">
              <a:rPr lang="en-US" smtClean="0"/>
              <a:t>12</a:t>
            </a:fld>
            <a:endParaRPr lang="en-US"/>
          </a:p>
        </p:txBody>
      </p:sp>
    </p:spTree>
    <p:extLst>
      <p:ext uri="{BB962C8B-B14F-4D97-AF65-F5344CB8AC3E}">
        <p14:creationId xmlns:p14="http://schemas.microsoft.com/office/powerpoint/2010/main" val="2650715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E407F-9A95-0A54-F611-C43A7CCF48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0FEA9-9B97-1AA7-0966-161E7891D1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95FF5-CD58-C164-C8F5-2C77F1282393}"/>
              </a:ext>
            </a:extLst>
          </p:cNvPr>
          <p:cNvSpPr>
            <a:spLocks noGrp="1"/>
          </p:cNvSpPr>
          <p:nvPr>
            <p:ph type="body" idx="1"/>
          </p:nvPr>
        </p:nvSpPr>
        <p:spPr/>
        <p:txBody>
          <a:bodyPr/>
          <a:lstStyle/>
          <a:p>
            <a:r>
              <a:rPr lang="en-US" b="1" dirty="0"/>
              <a:t>REAGAN AND MAEVE</a:t>
            </a:r>
          </a:p>
          <a:p>
            <a:r>
              <a:rPr lang="en-US" dirty="0"/>
              <a:t>In conclusion, Oxford’s beauty retail landscape currently caters mostly to college students, leaving a gap for older residents who value personalized, quality care over trend-driven products. Sephora Oxford addresses this need by curating trusted brands like Clinique, Chanel, and </a:t>
            </a:r>
            <a:r>
              <a:rPr lang="en-US" dirty="0" err="1"/>
              <a:t>Supergoop</a:t>
            </a:r>
            <a:r>
              <a:rPr lang="en-US" dirty="0"/>
              <a:t>—favorites for mature skin focused on comfort, quality, and safety. Our strategic location off Jackson Avenue near Belk ensures convenience, visibility, and alignment with our target audience. More than just a store, Sephora Oxford will offer personalized skincare consultations, exclusive promotions, and loyalty perks—creating an experience rooted in trust and thoughtful service. By building strong community connections we’re positioned not just to open, but to grow and thrive in Oxford long-term.</a:t>
            </a:r>
          </a:p>
        </p:txBody>
      </p:sp>
      <p:sp>
        <p:nvSpPr>
          <p:cNvPr id="4" name="Slide Number Placeholder 3">
            <a:extLst>
              <a:ext uri="{FF2B5EF4-FFF2-40B4-BE49-F238E27FC236}">
                <a16:creationId xmlns:a16="http://schemas.microsoft.com/office/drawing/2014/main" id="{6DB1C323-08BD-FCB2-71C7-AEC3505C99B4}"/>
              </a:ext>
            </a:extLst>
          </p:cNvPr>
          <p:cNvSpPr>
            <a:spLocks noGrp="1"/>
          </p:cNvSpPr>
          <p:nvPr>
            <p:ph type="sldNum" sz="quarter" idx="5"/>
          </p:nvPr>
        </p:nvSpPr>
        <p:spPr/>
        <p:txBody>
          <a:bodyPr/>
          <a:lstStyle/>
          <a:p>
            <a:fld id="{08C3C758-23C7-AB48-94F8-B3DB179A881E}" type="slidenum">
              <a:rPr lang="en-US" smtClean="0"/>
              <a:t>13</a:t>
            </a:fld>
            <a:endParaRPr lang="en-US"/>
          </a:p>
        </p:txBody>
      </p:sp>
    </p:spTree>
    <p:extLst>
      <p:ext uri="{BB962C8B-B14F-4D97-AF65-F5344CB8AC3E}">
        <p14:creationId xmlns:p14="http://schemas.microsoft.com/office/powerpoint/2010/main" val="339411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REAGAN</a:t>
            </a:r>
          </a:p>
          <a:p>
            <a:pPr>
              <a:buNone/>
            </a:pPr>
            <a:r>
              <a:rPr lang="en-US" b="1"/>
              <a:t>Global Presence and History:</a:t>
            </a:r>
            <a:endParaRPr lang="en-US"/>
          </a:p>
          <a:p>
            <a:pPr lvl="1">
              <a:buFont typeface="Arial" panose="020B0604020202020204" pitchFamily="34" charset="0"/>
              <a:buChar char="•"/>
            </a:pPr>
            <a:r>
              <a:rPr lang="en-US"/>
              <a:t> Founded in 1969 in </a:t>
            </a:r>
            <a:r>
              <a:rPr lang="en-US" b="1"/>
              <a:t>Limoges</a:t>
            </a:r>
            <a:r>
              <a:rPr lang="en-US"/>
              <a:t>, France helped to foster Sephora's origins and expansion as a major player in the global beauty market. Its significant U.S. presence, with over 2,700 stores emphasizes the strategic importance of its market position.</a:t>
            </a:r>
          </a:p>
          <a:p>
            <a:pPr>
              <a:buNone/>
            </a:pPr>
            <a:r>
              <a:rPr lang="en-US" b="1"/>
              <a:t>Innovation in Retail:</a:t>
            </a:r>
            <a:endParaRPr lang="en-US"/>
          </a:p>
          <a:p>
            <a:pPr lvl="1">
              <a:buFont typeface="Arial" panose="020B0604020202020204" pitchFamily="34" charset="0"/>
              <a:buChar char="•"/>
            </a:pPr>
            <a:r>
              <a:rPr lang="en-US"/>
              <a:t> Sephora’s open-sell environment on the beauty industry,  has transformed the way beauty products are marketed and sold by encouraging hands-on customer interaction.</a:t>
            </a:r>
          </a:p>
          <a:p>
            <a:pPr>
              <a:buNone/>
            </a:pPr>
            <a:r>
              <a:rPr lang="en-US" b="1"/>
              <a:t>Strategic Subsidiary:</a:t>
            </a:r>
            <a:endParaRPr lang="en-US"/>
          </a:p>
          <a:p>
            <a:pPr lvl="1">
              <a:buFont typeface="Arial" panose="020B0604020202020204" pitchFamily="34" charset="0"/>
              <a:buChar char="•"/>
            </a:pPr>
            <a:r>
              <a:rPr lang="en-US"/>
              <a:t> Being part of LVMH, a leader in the luxury goods industry, provides Sephora with a competitive edge in terms of branding, resources, and global reach.</a:t>
            </a:r>
          </a:p>
          <a:p>
            <a:pPr>
              <a:buNone/>
            </a:pPr>
            <a:r>
              <a:rPr lang="en-US" b="1"/>
              <a:t>Customer-Centric Practices:</a:t>
            </a:r>
            <a:endParaRPr lang="en-US"/>
          </a:p>
          <a:p>
            <a:pPr lvl="1">
              <a:buFont typeface="Arial" panose="020B0604020202020204" pitchFamily="34" charset="0"/>
              <a:buChar char="•"/>
            </a:pPr>
            <a:r>
              <a:rPr lang="en-US"/>
              <a:t> Sephora’s focus on customer experience is reflected in its store design and return policies, making it a favored destination for beauty enthusiasts looking for quality and assurance in their purchases.</a:t>
            </a:r>
          </a:p>
          <a:p>
            <a:pPr>
              <a:buNone/>
            </a:pPr>
            <a:r>
              <a:rPr lang="en-US" b="1"/>
              <a:t>Product Diversity and Specialization:</a:t>
            </a:r>
            <a:endParaRPr lang="en-US"/>
          </a:p>
          <a:p>
            <a:pPr lvl="1">
              <a:buFont typeface="Arial" panose="020B0604020202020204" pitchFamily="34" charset="0"/>
              <a:buChar char="•"/>
            </a:pPr>
            <a:r>
              <a:rPr lang="en-US"/>
              <a:t> Sephora’s extensive product offerings emphasizes its commitment to variety, quality, and exclusivity. Sephora caters to a diverse customer base with products ranging from everyday essentials to luxury items, continually innovating to meet consumer demand.</a:t>
            </a:r>
          </a:p>
          <a:p>
            <a:endParaRPr lang="en-US"/>
          </a:p>
        </p:txBody>
      </p:sp>
      <p:sp>
        <p:nvSpPr>
          <p:cNvPr id="4" name="Slide Number Placeholder 3"/>
          <p:cNvSpPr>
            <a:spLocks noGrp="1"/>
          </p:cNvSpPr>
          <p:nvPr>
            <p:ph type="sldNum" sz="quarter" idx="5"/>
          </p:nvPr>
        </p:nvSpPr>
        <p:spPr/>
        <p:txBody>
          <a:bodyPr/>
          <a:lstStyle/>
          <a:p>
            <a:fld id="{08C3C758-23C7-AB48-94F8-B3DB179A881E}" type="slidenum">
              <a:rPr lang="en-US" smtClean="0"/>
              <a:t>2</a:t>
            </a:fld>
            <a:endParaRPr lang="en-US"/>
          </a:p>
        </p:txBody>
      </p:sp>
    </p:spTree>
    <p:extLst>
      <p:ext uri="{BB962C8B-B14F-4D97-AF65-F5344CB8AC3E}">
        <p14:creationId xmlns:p14="http://schemas.microsoft.com/office/powerpoint/2010/main" val="3372372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AB2DB-2539-C31C-2553-94CAA6C099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850E4C-305A-4615-606F-99D86669EF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043A80-4302-5176-3B4C-D9E442583729}"/>
              </a:ext>
            </a:extLst>
          </p:cNvPr>
          <p:cNvSpPr>
            <a:spLocks noGrp="1"/>
          </p:cNvSpPr>
          <p:nvPr>
            <p:ph type="body" idx="1"/>
          </p:nvPr>
        </p:nvSpPr>
        <p:spPr/>
        <p:txBody>
          <a:bodyPr/>
          <a:lstStyle/>
          <a:p>
            <a:r>
              <a:rPr lang="en-US" b="1"/>
              <a:t>MAEVE</a:t>
            </a:r>
          </a:p>
          <a:p>
            <a:r>
              <a:rPr lang="en-US"/>
              <a:t>Our target demographic is the Silver and Gold group. With a median age of 60 and their love for outdoor hobbies, skincare and other products that focus on aging and existing damage are what they look for. Their preference for maintenance and preventative treatments and travel-sized products helps us better understand what they are looking for, for us to provide. Since 56% of these households earn income, we can predict them to have a disposable income that they would choose to spend towards taking care of themselves as they enjoy their outdoor hobbies and travel. This group favors clean, age-friendly brands like Clinique and Dr. Jart which cater to mature skin and health-conscious consumers. We chose Silver and Gold rather than other groups like Midlife Junction and Simple Living because they have a higher likelihood of spending money on products that they like that happen to align with our product offerings.</a:t>
            </a:r>
          </a:p>
        </p:txBody>
      </p:sp>
      <p:sp>
        <p:nvSpPr>
          <p:cNvPr id="4" name="Slide Number Placeholder 3">
            <a:extLst>
              <a:ext uri="{FF2B5EF4-FFF2-40B4-BE49-F238E27FC236}">
                <a16:creationId xmlns:a16="http://schemas.microsoft.com/office/drawing/2014/main" id="{6EC20B7D-E608-B469-9978-505381027116}"/>
              </a:ext>
            </a:extLst>
          </p:cNvPr>
          <p:cNvSpPr>
            <a:spLocks noGrp="1"/>
          </p:cNvSpPr>
          <p:nvPr>
            <p:ph type="sldNum" sz="quarter" idx="5"/>
          </p:nvPr>
        </p:nvSpPr>
        <p:spPr/>
        <p:txBody>
          <a:bodyPr/>
          <a:lstStyle/>
          <a:p>
            <a:fld id="{08C3C758-23C7-AB48-94F8-B3DB179A881E}" type="slidenum">
              <a:rPr lang="en-US" smtClean="0"/>
              <a:t>3</a:t>
            </a:fld>
            <a:endParaRPr lang="en-US"/>
          </a:p>
        </p:txBody>
      </p:sp>
    </p:spTree>
    <p:extLst>
      <p:ext uri="{BB962C8B-B14F-4D97-AF65-F5344CB8AC3E}">
        <p14:creationId xmlns:p14="http://schemas.microsoft.com/office/powerpoint/2010/main" val="3122307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C719C-EBC1-4B49-984B-F94CBF3205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BAF03B-CA14-436B-BEDF-DF5F48838A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6FA703-769F-8227-E673-5ACC1650CD45}"/>
              </a:ext>
            </a:extLst>
          </p:cNvPr>
          <p:cNvSpPr>
            <a:spLocks noGrp="1"/>
          </p:cNvSpPr>
          <p:nvPr>
            <p:ph type="body" idx="1"/>
          </p:nvPr>
        </p:nvSpPr>
        <p:spPr/>
        <p:txBody>
          <a:bodyPr/>
          <a:lstStyle/>
          <a:p>
            <a:r>
              <a:rPr lang="en-US" b="1"/>
              <a:t>ZOE AND SKYLAR</a:t>
            </a:r>
          </a:p>
          <a:p>
            <a:pPr marL="171450" indent="-171450">
              <a:buFontTx/>
              <a:buChar char="-"/>
            </a:pPr>
            <a:r>
              <a:rPr lang="en-US" b="1" err="1"/>
              <a:t>Ulta</a:t>
            </a:r>
            <a:r>
              <a:rPr lang="en-US" b="1"/>
              <a:t> Beauty - Broad Product Range:</a:t>
            </a:r>
            <a:r>
              <a:rPr lang="en-US"/>
              <a:t> </a:t>
            </a:r>
          </a:p>
          <a:p>
            <a:pPr marL="628650" lvl="1" indent="-171450">
              <a:buFontTx/>
              <a:buChar char="-"/>
            </a:pPr>
            <a:r>
              <a:rPr lang="en-US" err="1"/>
              <a:t>Ulta</a:t>
            </a:r>
            <a:r>
              <a:rPr lang="en-US"/>
              <a:t> Beauty's diverse offering includes brands like CeraVe, La Roche-Posay, YSL, and Dior, covering everything from affordable skincare to high-end fragrances. This breadth allows </a:t>
            </a:r>
            <a:r>
              <a:rPr lang="en-US" err="1"/>
              <a:t>Ulta</a:t>
            </a:r>
            <a:r>
              <a:rPr lang="en-US"/>
              <a:t> to cater to a variety of customers, from budget-conscious college students to luxury beauty enthusiasts.</a:t>
            </a:r>
          </a:p>
          <a:p>
            <a:pPr marL="171450" indent="-171450">
              <a:buFontTx/>
              <a:buChar char="-"/>
            </a:pPr>
            <a:r>
              <a:rPr lang="en-US" b="1" err="1"/>
              <a:t>Ulta's</a:t>
            </a:r>
            <a:r>
              <a:rPr lang="en-US" b="1"/>
              <a:t> Strategic Pricing and Services:</a:t>
            </a:r>
            <a:r>
              <a:rPr lang="en-US"/>
              <a:t> </a:t>
            </a:r>
          </a:p>
          <a:p>
            <a:pPr marL="628650" lvl="1" indent="-171450">
              <a:buFontTx/>
              <a:buChar char="-"/>
            </a:pPr>
            <a:r>
              <a:rPr lang="en-US" err="1"/>
              <a:t>Ulta’s</a:t>
            </a:r>
            <a:r>
              <a:rPr lang="en-US"/>
              <a:t> pricing strategy and additional services like haircuts and coloring give it a competitive edge. These factors make </a:t>
            </a:r>
            <a:r>
              <a:rPr lang="en-US" err="1"/>
              <a:t>Ulta</a:t>
            </a:r>
            <a:r>
              <a:rPr lang="en-US"/>
              <a:t> a one-stop beauty shop, providing convenience and value that attract and retain a broad customer base.</a:t>
            </a:r>
          </a:p>
          <a:p>
            <a:pPr marL="171450" indent="-171450">
              <a:buFontTx/>
              <a:buChar char="-"/>
            </a:pPr>
            <a:r>
              <a:rPr lang="en-US" b="1"/>
              <a:t>Belk - Targeting Mature Demographics:</a:t>
            </a:r>
            <a:r>
              <a:rPr lang="en-US"/>
              <a:t> </a:t>
            </a:r>
          </a:p>
          <a:p>
            <a:pPr marL="628650" lvl="1" indent="-171450">
              <a:buFontTx/>
              <a:buChar char="-"/>
            </a:pPr>
            <a:r>
              <a:rPr lang="en-US"/>
              <a:t>Belk’s focus on a more mature demographic with luxury brands like Estée Lauder and Lancôme. This positions Belk as a destination for customers seeking traditional department store experiences and high-quality, classic beauty products.</a:t>
            </a:r>
          </a:p>
          <a:p>
            <a:pPr marL="171450" indent="-171450">
              <a:buFontTx/>
              <a:buChar char="-"/>
            </a:pPr>
            <a:r>
              <a:rPr lang="en-US" b="1"/>
              <a:t>Belk's Market Strength:</a:t>
            </a:r>
            <a:r>
              <a:rPr lang="en-US"/>
              <a:t> </a:t>
            </a:r>
          </a:p>
          <a:p>
            <a:pPr marL="628650" lvl="1" indent="-171450">
              <a:buFontTx/>
              <a:buChar char="-"/>
            </a:pPr>
            <a:r>
              <a:rPr lang="en-US"/>
              <a:t>Belk has a long-standing presence in Oxford, which has helped it build substantial brand loyalty, particularly among older consumers who value consistency and reliability in their shopping venues.</a:t>
            </a:r>
          </a:p>
          <a:p>
            <a:pPr marL="171450" indent="-171450">
              <a:buFontTx/>
              <a:buChar char="-"/>
            </a:pPr>
            <a:r>
              <a:rPr lang="en-US" b="1"/>
              <a:t>Sephora's Differentiation Strategy:</a:t>
            </a:r>
            <a:r>
              <a:rPr lang="en-US"/>
              <a:t> </a:t>
            </a:r>
          </a:p>
          <a:p>
            <a:pPr marL="628650" lvl="1" indent="-171450">
              <a:buFontTx/>
              <a:buChar char="-"/>
            </a:pPr>
            <a:r>
              <a:rPr lang="en-US"/>
              <a:t>Finally, Sephora’s strategy to differentiate itself by focusing on upscale beauty solutions and creating an in-store experience that caters to discerning consumers looking for specialized products and personalized service. Mention how Sephora plans to attract the "Silver and Gold" demographic by offering products and services that address their unique needs, such as anti-aging skincare and a quieter, more navigable store layout.</a:t>
            </a:r>
          </a:p>
          <a:p>
            <a:pPr marL="171450" indent="-171450">
              <a:buFontTx/>
              <a:buChar char="-"/>
            </a:pPr>
            <a:endParaRPr lang="en-US"/>
          </a:p>
        </p:txBody>
      </p:sp>
      <p:sp>
        <p:nvSpPr>
          <p:cNvPr id="4" name="Slide Number Placeholder 3">
            <a:extLst>
              <a:ext uri="{FF2B5EF4-FFF2-40B4-BE49-F238E27FC236}">
                <a16:creationId xmlns:a16="http://schemas.microsoft.com/office/drawing/2014/main" id="{9B5BC091-5A1D-856E-0F53-0815EFD910B0}"/>
              </a:ext>
            </a:extLst>
          </p:cNvPr>
          <p:cNvSpPr>
            <a:spLocks noGrp="1"/>
          </p:cNvSpPr>
          <p:nvPr>
            <p:ph type="sldNum" sz="quarter" idx="5"/>
          </p:nvPr>
        </p:nvSpPr>
        <p:spPr/>
        <p:txBody>
          <a:bodyPr/>
          <a:lstStyle/>
          <a:p>
            <a:fld id="{08C3C758-23C7-AB48-94F8-B3DB179A881E}" type="slidenum">
              <a:rPr lang="en-US" smtClean="0"/>
              <a:t>4</a:t>
            </a:fld>
            <a:endParaRPr lang="en-US"/>
          </a:p>
        </p:txBody>
      </p:sp>
    </p:spTree>
    <p:extLst>
      <p:ext uri="{BB962C8B-B14F-4D97-AF65-F5344CB8AC3E}">
        <p14:creationId xmlns:p14="http://schemas.microsoft.com/office/powerpoint/2010/main" val="2120163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A80EB-E5BA-B737-06F9-3BFF179CE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286487-6681-7C20-BD44-A822AC9A4F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BEFE18-E6B0-5BC4-C8D0-D5606B369CDC}"/>
              </a:ext>
            </a:extLst>
          </p:cNvPr>
          <p:cNvSpPr>
            <a:spLocks noGrp="1"/>
          </p:cNvSpPr>
          <p:nvPr>
            <p:ph type="body" idx="1"/>
          </p:nvPr>
        </p:nvSpPr>
        <p:spPr/>
        <p:txBody>
          <a:bodyPr/>
          <a:lstStyle/>
          <a:p>
            <a:r>
              <a:rPr lang="en-US"/>
              <a:t>Abigail- We decided to choose site #4, the shopping center near El Agave and </a:t>
            </a:r>
            <a:r>
              <a:rPr lang="en-US" err="1"/>
              <a:t>Newk's</a:t>
            </a:r>
            <a:r>
              <a:rPr lang="en-US"/>
              <a:t> off Jackson Avenue to implement our store. We chose this location due to the location of the anchor stores in the strip center such as Belk, the high accessibility of parking, the convenience of location</a:t>
            </a:r>
          </a:p>
        </p:txBody>
      </p:sp>
      <p:sp>
        <p:nvSpPr>
          <p:cNvPr id="4" name="Slide Number Placeholder 3">
            <a:extLst>
              <a:ext uri="{FF2B5EF4-FFF2-40B4-BE49-F238E27FC236}">
                <a16:creationId xmlns:a16="http://schemas.microsoft.com/office/drawing/2014/main" id="{0095832F-D31A-AE26-F6FF-1DD78D8467F9}"/>
              </a:ext>
            </a:extLst>
          </p:cNvPr>
          <p:cNvSpPr>
            <a:spLocks noGrp="1"/>
          </p:cNvSpPr>
          <p:nvPr>
            <p:ph type="sldNum" sz="quarter" idx="5"/>
          </p:nvPr>
        </p:nvSpPr>
        <p:spPr/>
        <p:txBody>
          <a:bodyPr/>
          <a:lstStyle/>
          <a:p>
            <a:fld id="{08C3C758-23C7-AB48-94F8-B3DB179A881E}" type="slidenum">
              <a:rPr lang="en-US" smtClean="0"/>
              <a:t>5</a:t>
            </a:fld>
            <a:endParaRPr lang="en-US"/>
          </a:p>
        </p:txBody>
      </p:sp>
    </p:spTree>
    <p:extLst>
      <p:ext uri="{BB962C8B-B14F-4D97-AF65-F5344CB8AC3E}">
        <p14:creationId xmlns:p14="http://schemas.microsoft.com/office/powerpoint/2010/main" val="1876197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EC3AD-6F13-A1D9-5833-5A7B3864B2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22C85-319E-A1E0-B54C-86E9D69858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CB1C18-FBDD-D875-B0C9-7A9529C8B091}"/>
              </a:ext>
            </a:extLst>
          </p:cNvPr>
          <p:cNvSpPr>
            <a:spLocks noGrp="1"/>
          </p:cNvSpPr>
          <p:nvPr>
            <p:ph type="body" idx="1"/>
          </p:nvPr>
        </p:nvSpPr>
        <p:spPr/>
        <p:txBody>
          <a:bodyPr/>
          <a:lstStyle/>
          <a:p>
            <a:r>
              <a:rPr lang="en-US"/>
              <a:t>Abigail- </a:t>
            </a:r>
          </a:p>
        </p:txBody>
      </p:sp>
      <p:sp>
        <p:nvSpPr>
          <p:cNvPr id="4" name="Slide Number Placeholder 3">
            <a:extLst>
              <a:ext uri="{FF2B5EF4-FFF2-40B4-BE49-F238E27FC236}">
                <a16:creationId xmlns:a16="http://schemas.microsoft.com/office/drawing/2014/main" id="{49AB472C-719A-9E10-D3B3-95F6BDC7B410}"/>
              </a:ext>
            </a:extLst>
          </p:cNvPr>
          <p:cNvSpPr>
            <a:spLocks noGrp="1"/>
          </p:cNvSpPr>
          <p:nvPr>
            <p:ph type="sldNum" sz="quarter" idx="5"/>
          </p:nvPr>
        </p:nvSpPr>
        <p:spPr/>
        <p:txBody>
          <a:bodyPr/>
          <a:lstStyle/>
          <a:p>
            <a:fld id="{08C3C758-23C7-AB48-94F8-B3DB179A881E}" type="slidenum">
              <a:rPr lang="en-US" smtClean="0"/>
              <a:t>6</a:t>
            </a:fld>
            <a:endParaRPr lang="en-US"/>
          </a:p>
        </p:txBody>
      </p:sp>
    </p:spTree>
    <p:extLst>
      <p:ext uri="{BB962C8B-B14F-4D97-AF65-F5344CB8AC3E}">
        <p14:creationId xmlns:p14="http://schemas.microsoft.com/office/powerpoint/2010/main" val="572182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08827-3ADA-39C0-C865-36CC6812FE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D52CB6-B6F7-86D1-6FA8-46B1508BF3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7792B0-DFDA-611B-4E82-956D9A296894}"/>
              </a:ext>
            </a:extLst>
          </p:cNvPr>
          <p:cNvSpPr>
            <a:spLocks noGrp="1"/>
          </p:cNvSpPr>
          <p:nvPr>
            <p:ph type="body" idx="1"/>
          </p:nvPr>
        </p:nvSpPr>
        <p:spPr/>
        <p:txBody>
          <a:bodyPr/>
          <a:lstStyle/>
          <a:p>
            <a:r>
              <a:rPr lang="en-US" b="1"/>
              <a:t>ZOE AND REAGAN</a:t>
            </a:r>
          </a:p>
          <a:p>
            <a:r>
              <a:rPr lang="en-US" b="1"/>
              <a:t>Targeted National Brands:</a:t>
            </a:r>
            <a:endParaRPr lang="en-US"/>
          </a:p>
          <a:p>
            <a:pPr lvl="1">
              <a:buFont typeface="Arial" panose="020B0604020202020204" pitchFamily="34" charset="0"/>
              <a:buChar char="•"/>
            </a:pPr>
            <a:r>
              <a:rPr lang="en-US"/>
              <a:t> For our national brands we chose Supergoop, </a:t>
            </a:r>
            <a:r>
              <a:rPr lang="en-US" err="1"/>
              <a:t>Clinque</a:t>
            </a:r>
            <a:r>
              <a:rPr lang="en-US"/>
              <a:t>, Chanel and Loreal. Clinique and L’Oréal offer sensitive-skin and age-specific lines, while </a:t>
            </a:r>
            <a:r>
              <a:rPr lang="en-US" err="1"/>
              <a:t>Supergoop</a:t>
            </a:r>
            <a:r>
              <a:rPr lang="en-US"/>
              <a:t> focuses on sun protection—a key concern for older, active adults. Chanel brings the emotional appeal of timeless elegance and premium quality, ideal for women who want beauty that aligns with their lifestyle and self-image.</a:t>
            </a:r>
          </a:p>
          <a:p>
            <a:pPr>
              <a:buNone/>
            </a:pPr>
            <a:r>
              <a:rPr lang="en-US" b="1"/>
              <a:t>Private Label – Sephora Collection:</a:t>
            </a:r>
            <a:endParaRPr lang="en-US"/>
          </a:p>
          <a:p>
            <a:pPr lvl="1">
              <a:buFont typeface="Arial" panose="020B0604020202020204" pitchFamily="34" charset="0"/>
              <a:buChar char="•"/>
            </a:pPr>
            <a:r>
              <a:rPr lang="en-US"/>
              <a:t> Sephora’s private brand called Sephora Collection, offers premium-tier quality at more accessible prices, without undercutting national brands. The Sephora Collection is especially appealing to older women who want smaller sizes for travel or testing, or who mix high and mid-tier products. Its participation in the “Clean at Sephora” program builds trust among ingredient-conscious shoppers.</a:t>
            </a:r>
          </a:p>
          <a:p>
            <a:pPr>
              <a:buNone/>
            </a:pPr>
            <a:r>
              <a:rPr lang="en-US" b="1"/>
              <a:t>Brand Strategy for Silver &amp; Gold:</a:t>
            </a:r>
            <a:endParaRPr lang="en-US"/>
          </a:p>
          <a:p>
            <a:pPr lvl="1">
              <a:buFont typeface="Arial" panose="020B0604020202020204" pitchFamily="34" charset="0"/>
              <a:buChar char="•"/>
            </a:pPr>
            <a:r>
              <a:rPr lang="en-US"/>
              <a:t> We’ll focus on preventative skincare, hydration, and anti-aging solutions. Travel-sized products, daily SPF, and fragrance-free options appeal to a demographic that travels, spends time outdoors, and seeks long-term skin health.</a:t>
            </a:r>
          </a:p>
          <a:p>
            <a:pPr>
              <a:buNone/>
            </a:pPr>
            <a:r>
              <a:rPr lang="en-US" b="1"/>
              <a:t>Prestige Branding Advantage:</a:t>
            </a:r>
            <a:endParaRPr lang="en-US"/>
          </a:p>
          <a:p>
            <a:pPr lvl="1">
              <a:buFont typeface="Arial" panose="020B0604020202020204" pitchFamily="34" charset="0"/>
              <a:buChar char="•"/>
            </a:pPr>
            <a:r>
              <a:rPr lang="en-US"/>
              <a:t> Even a $15 product at Sephora feels premium, which aligns with older consumers who value quality and don’t mind paying more if the experience matches. Unlike competitors like </a:t>
            </a:r>
            <a:r>
              <a:rPr lang="en-US" err="1"/>
              <a:t>Ulta</a:t>
            </a:r>
            <a:r>
              <a:rPr lang="en-US"/>
              <a:t>, which offers more budget-based variety, Sephora appeals to those seeking curation and elegance.</a:t>
            </a:r>
          </a:p>
          <a:p>
            <a:pPr>
              <a:buNone/>
            </a:pPr>
            <a:r>
              <a:rPr lang="en-US" b="1"/>
              <a:t>Branding Challenges &amp; Solutions:</a:t>
            </a:r>
            <a:endParaRPr lang="en-US"/>
          </a:p>
          <a:p>
            <a:pPr lvl="1">
              <a:buFont typeface="Arial" panose="020B0604020202020204" pitchFamily="34" charset="0"/>
              <a:buChar char="•"/>
            </a:pPr>
            <a:r>
              <a:rPr lang="en-US"/>
              <a:t> Acknowledge the current perception that Sephora caters to a younger audience—TikTok trends, Gen-Z influencers, bold visuals, etc. To win older shoppers, we need more inclusive in-store visuals, staff who understand mature beauty needs, and more age-relevant signage. There is an importance of representing older women in marketing and balancing youth energy with wisdom, care, and comfort.</a:t>
            </a:r>
          </a:p>
          <a:p>
            <a:pPr marL="171450" indent="-171450">
              <a:buFontTx/>
              <a:buChar char="-"/>
            </a:pPr>
            <a:endParaRPr lang="en-US"/>
          </a:p>
        </p:txBody>
      </p:sp>
      <p:sp>
        <p:nvSpPr>
          <p:cNvPr id="4" name="Slide Number Placeholder 3">
            <a:extLst>
              <a:ext uri="{FF2B5EF4-FFF2-40B4-BE49-F238E27FC236}">
                <a16:creationId xmlns:a16="http://schemas.microsoft.com/office/drawing/2014/main" id="{C3B97D5B-4D96-D2F5-C438-E31F72369910}"/>
              </a:ext>
            </a:extLst>
          </p:cNvPr>
          <p:cNvSpPr>
            <a:spLocks noGrp="1"/>
          </p:cNvSpPr>
          <p:nvPr>
            <p:ph type="sldNum" sz="quarter" idx="5"/>
          </p:nvPr>
        </p:nvSpPr>
        <p:spPr/>
        <p:txBody>
          <a:bodyPr/>
          <a:lstStyle/>
          <a:p>
            <a:fld id="{08C3C758-23C7-AB48-94F8-B3DB179A881E}" type="slidenum">
              <a:rPr lang="en-US" smtClean="0"/>
              <a:t>7</a:t>
            </a:fld>
            <a:endParaRPr lang="en-US"/>
          </a:p>
        </p:txBody>
      </p:sp>
    </p:spTree>
    <p:extLst>
      <p:ext uri="{BB962C8B-B14F-4D97-AF65-F5344CB8AC3E}">
        <p14:creationId xmlns:p14="http://schemas.microsoft.com/office/powerpoint/2010/main" val="989838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20AD0-5C69-6F11-9B54-9BFBD57C8C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97AF7B-0E19-25ED-F51E-58313AFE70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252C07-8370-1078-B2F8-89C2C3CFDF20}"/>
              </a:ext>
            </a:extLst>
          </p:cNvPr>
          <p:cNvSpPr>
            <a:spLocks noGrp="1"/>
          </p:cNvSpPr>
          <p:nvPr>
            <p:ph type="body" idx="1"/>
          </p:nvPr>
        </p:nvSpPr>
        <p:spPr/>
        <p:txBody>
          <a:bodyPr/>
          <a:lstStyle/>
          <a:p>
            <a:r>
              <a:rPr lang="en-US" b="1"/>
              <a:t>MAEVE</a:t>
            </a:r>
          </a:p>
          <a:p>
            <a:r>
              <a:rPr lang="en-US"/>
              <a:t>We decided to appoint a category captain for each department: Clinique will lead skincare, Laura Mercier will lead makeup, Chanel will lead fragrance, and Oribe will lead haircare. Each of these captains were specifically chosen as they already cater to our Silver and Gold group and will be able to lead other brands in each department by example. Our local competitor, </a:t>
            </a:r>
            <a:r>
              <a:rPr lang="en-US" err="1"/>
              <a:t>Ulta</a:t>
            </a:r>
            <a:r>
              <a:rPr lang="en-US"/>
              <a:t>, is strong but not for our demographic, as they offer differing pricing and product mix, where we offer what our group wants: luxury and exclusivity. Our sites advantageous because of its convenient location and accessible parking, which cater to our older shoppers. This combined with the city's strong local economy and spending power makes Oxford an ideal place for a new Sephora. </a:t>
            </a:r>
          </a:p>
          <a:p>
            <a:endParaRPr lang="en-US"/>
          </a:p>
        </p:txBody>
      </p:sp>
      <p:sp>
        <p:nvSpPr>
          <p:cNvPr id="4" name="Slide Number Placeholder 3">
            <a:extLst>
              <a:ext uri="{FF2B5EF4-FFF2-40B4-BE49-F238E27FC236}">
                <a16:creationId xmlns:a16="http://schemas.microsoft.com/office/drawing/2014/main" id="{7B9A4045-8EB5-556B-A164-0070639F6695}"/>
              </a:ext>
            </a:extLst>
          </p:cNvPr>
          <p:cNvSpPr>
            <a:spLocks noGrp="1"/>
          </p:cNvSpPr>
          <p:nvPr>
            <p:ph type="sldNum" sz="quarter" idx="5"/>
          </p:nvPr>
        </p:nvSpPr>
        <p:spPr/>
        <p:txBody>
          <a:bodyPr/>
          <a:lstStyle/>
          <a:p>
            <a:fld id="{08C3C758-23C7-AB48-94F8-B3DB179A881E}" type="slidenum">
              <a:rPr lang="en-US" smtClean="0"/>
              <a:t>8</a:t>
            </a:fld>
            <a:endParaRPr lang="en-US"/>
          </a:p>
        </p:txBody>
      </p:sp>
    </p:spTree>
    <p:extLst>
      <p:ext uri="{BB962C8B-B14F-4D97-AF65-F5344CB8AC3E}">
        <p14:creationId xmlns:p14="http://schemas.microsoft.com/office/powerpoint/2010/main" val="1181679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99DB9-3D83-BD99-60E8-61EC2C073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ECA541-C867-319F-523B-9E1F732F9C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A28EB8-7BED-761A-3FB4-74FF83500895}"/>
              </a:ext>
            </a:extLst>
          </p:cNvPr>
          <p:cNvSpPr>
            <a:spLocks noGrp="1"/>
          </p:cNvSpPr>
          <p:nvPr>
            <p:ph type="body" idx="1"/>
          </p:nvPr>
        </p:nvSpPr>
        <p:spPr/>
        <p:txBody>
          <a:bodyPr/>
          <a:lstStyle/>
          <a:p>
            <a:r>
              <a:rPr lang="en-US" b="1"/>
              <a:t>ABIGAIL AND SKYLAR</a:t>
            </a:r>
          </a:p>
          <a:p>
            <a:r>
              <a:rPr lang="en-US" b="1"/>
              <a:t>Primary Strategy: High/Low Pricing- SKYLAR</a:t>
            </a:r>
            <a:endParaRPr lang="en-US"/>
          </a:p>
          <a:p>
            <a:pPr lvl="1">
              <a:buFont typeface="Arial" panose="020B0604020202020204" pitchFamily="34" charset="0"/>
              <a:buChar char="•"/>
            </a:pPr>
            <a:r>
              <a:rPr lang="en-US"/>
              <a:t> We’re choosing high/low pricing over everyday low pricing because it gives us room to run temporary promotions and discounts. This model is important for Sephora, where many products are luxury-tier, but some flexibility is needed to remain competitive and exciting to customers.</a:t>
            </a:r>
          </a:p>
          <a:p>
            <a:r>
              <a:rPr lang="en-US" b="1"/>
              <a:t>Target Market Fit- SKYLAR</a:t>
            </a:r>
            <a:endParaRPr lang="en-US"/>
          </a:p>
          <a:p>
            <a:pPr lvl="1">
              <a:buFont typeface="Arial" panose="020B0604020202020204" pitchFamily="34" charset="0"/>
              <a:buChar char="•"/>
            </a:pPr>
            <a:r>
              <a:rPr lang="en-US"/>
              <a:t> Our Silver and Gold target customers are value-conscious but still luxury-oriented. High/low pricing helps us cater to both: some are willing to pay full price for Chanel or </a:t>
            </a:r>
            <a:r>
              <a:rPr lang="en-US" err="1"/>
              <a:t>Supergoop</a:t>
            </a:r>
            <a:r>
              <a:rPr lang="en-US"/>
              <a:t>, while others wait for a Clinique sale. This mix helps widen our customer base and retention.</a:t>
            </a:r>
          </a:p>
          <a:p>
            <a:r>
              <a:rPr lang="en-US" b="1"/>
              <a:t>Supporting Tactics: Leader &amp; Rounded Pricing- ABIGAIL</a:t>
            </a:r>
            <a:endParaRPr lang="en-US"/>
          </a:p>
          <a:p>
            <a:pPr lvl="1">
              <a:buFont typeface="Arial" panose="020B0604020202020204" pitchFamily="34" charset="0"/>
              <a:buChar char="•"/>
            </a:pPr>
            <a:r>
              <a:rPr lang="en-US"/>
              <a:t> We’ll use </a:t>
            </a:r>
            <a:r>
              <a:rPr lang="en-US" b="1"/>
              <a:t>leader pricing</a:t>
            </a:r>
            <a:r>
              <a:rPr lang="en-US"/>
              <a:t> to drive traffic—like discounting face wash and positioning full-price moisturizers nearby to increase basket size. </a:t>
            </a:r>
            <a:r>
              <a:rPr lang="en-US" b="1"/>
              <a:t>Rounded pricing</a:t>
            </a:r>
            <a:r>
              <a:rPr lang="en-US"/>
              <a:t> (e.g., $25 vs. $24.72) works well for hedonic purchases like beauty—it's clean, easy, and helps customers feel good about spending.</a:t>
            </a:r>
          </a:p>
          <a:p>
            <a:r>
              <a:rPr lang="en-US" b="1"/>
              <a:t>No Variable Pricing- ABIGAIL</a:t>
            </a:r>
            <a:endParaRPr lang="en-US"/>
          </a:p>
          <a:p>
            <a:pPr lvl="1">
              <a:buFont typeface="Arial" panose="020B0604020202020204" pitchFamily="34" charset="0"/>
              <a:buChar char="•"/>
            </a:pPr>
            <a:r>
              <a:rPr lang="en-US"/>
              <a:t> We’re not doing any form of variable pricing—no personalized prices or time-based discounts. These models don’t suit beauty retail, and could damage brand trust or consistency, especially in a small, tight-knit community like Oxford.</a:t>
            </a:r>
          </a:p>
          <a:p>
            <a:r>
              <a:rPr lang="en-US" b="1"/>
              <a:t>Brand Image &amp; Inventory Management- SKYLAR</a:t>
            </a:r>
            <a:endParaRPr lang="en-US"/>
          </a:p>
          <a:p>
            <a:pPr lvl="1">
              <a:buFont typeface="Arial" panose="020B0604020202020204" pitchFamily="34" charset="0"/>
              <a:buChar char="•"/>
            </a:pPr>
            <a:r>
              <a:rPr lang="en-US"/>
              <a:t> High/low pricing helps us protect the brand image of prestige products while enabling us to discount slower-moving stock strategically. We maintain exclusivity on key items while still driving store visits with smart promotions, which is crucial in a competitive market with </a:t>
            </a:r>
            <a:r>
              <a:rPr lang="en-US" err="1"/>
              <a:t>Ulta</a:t>
            </a:r>
            <a:r>
              <a:rPr lang="en-US"/>
              <a:t> nearby.</a:t>
            </a:r>
          </a:p>
          <a:p>
            <a:pPr marL="171450" indent="-171450">
              <a:buFontTx/>
              <a:buChar char="-"/>
            </a:pPr>
            <a:endParaRPr lang="en-US"/>
          </a:p>
        </p:txBody>
      </p:sp>
      <p:sp>
        <p:nvSpPr>
          <p:cNvPr id="4" name="Slide Number Placeholder 3">
            <a:extLst>
              <a:ext uri="{FF2B5EF4-FFF2-40B4-BE49-F238E27FC236}">
                <a16:creationId xmlns:a16="http://schemas.microsoft.com/office/drawing/2014/main" id="{82496A6B-A122-6BE5-0C7A-E05590156ED3}"/>
              </a:ext>
            </a:extLst>
          </p:cNvPr>
          <p:cNvSpPr>
            <a:spLocks noGrp="1"/>
          </p:cNvSpPr>
          <p:nvPr>
            <p:ph type="sldNum" sz="quarter" idx="5"/>
          </p:nvPr>
        </p:nvSpPr>
        <p:spPr/>
        <p:txBody>
          <a:bodyPr/>
          <a:lstStyle/>
          <a:p>
            <a:fld id="{08C3C758-23C7-AB48-94F8-B3DB179A881E}" type="slidenum">
              <a:rPr lang="en-US" smtClean="0"/>
              <a:t>9</a:t>
            </a:fld>
            <a:endParaRPr lang="en-US"/>
          </a:p>
        </p:txBody>
      </p:sp>
    </p:spTree>
    <p:extLst>
      <p:ext uri="{BB962C8B-B14F-4D97-AF65-F5344CB8AC3E}">
        <p14:creationId xmlns:p14="http://schemas.microsoft.com/office/powerpoint/2010/main" val="2002732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4/17/25</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3169448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3E54A-A8CA-48C1-9504-691B58049D29}" type="datetimeFigureOut">
              <a:rPr lang="en-US" dirty="0"/>
              <a:t>4/17/25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22383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F6C806-BBF7-471C-9527-881CE2266695}" type="datetimeFigureOut">
              <a:rPr lang="en-US" dirty="0"/>
              <a:t>4/17/25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24106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94063-DF36-4330-A365-08DA1FA5B7D6}" type="datetimeFigureOut">
              <a:rPr lang="en-US" dirty="0"/>
              <a:t>4/17/25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596906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4/17/25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2789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CFA4AC-08CC-42CE-BD01-C191750A04EC}" type="datetimeFigureOut">
              <a:rPr lang="en-US" dirty="0"/>
              <a:t>4/17/25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07159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A7A723-92A7-435B-B681-F25B092FEFEB}" type="datetimeFigureOut">
              <a:rPr lang="en-US" dirty="0"/>
              <a:t>4/17/25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9465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70639-886C-4FCF-9EAB-ABB5DA3F3F4A}" type="datetimeFigureOut">
              <a:rPr lang="en-US" dirty="0"/>
              <a:t>4/17/25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700259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4/17/25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283695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4/17/25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293477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4/17/25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96850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4/17/25</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378523685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298ECBA-3258-45DF-8FD4-7581736B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62BF453-BD82-4B90-9FE7-51703133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149D130-ABA6-30CF-B244-EE44F87C2EC2}"/>
              </a:ext>
            </a:extLst>
          </p:cNvPr>
          <p:cNvSpPr>
            <a:spLocks noGrp="1"/>
          </p:cNvSpPr>
          <p:nvPr>
            <p:ph type="ctrTitle"/>
          </p:nvPr>
        </p:nvSpPr>
        <p:spPr>
          <a:xfrm>
            <a:off x="8318090" y="758952"/>
            <a:ext cx="2802194" cy="4041648"/>
          </a:xfrm>
        </p:spPr>
        <p:txBody>
          <a:bodyPr>
            <a:normAutofit/>
          </a:bodyPr>
          <a:lstStyle/>
          <a:p>
            <a:r>
              <a:rPr lang="en-US" sz="4400">
                <a:solidFill>
                  <a:srgbClr val="FFFFFF"/>
                </a:solidFill>
              </a:rPr>
              <a:t>Bringing Sephora to Oxford </a:t>
            </a:r>
          </a:p>
        </p:txBody>
      </p:sp>
      <p:sp>
        <p:nvSpPr>
          <p:cNvPr id="3" name="Subtitle 2">
            <a:extLst>
              <a:ext uri="{FF2B5EF4-FFF2-40B4-BE49-F238E27FC236}">
                <a16:creationId xmlns:a16="http://schemas.microsoft.com/office/drawing/2014/main" id="{F6CA2DBA-D7C9-75C3-0949-26C764100791}"/>
              </a:ext>
            </a:extLst>
          </p:cNvPr>
          <p:cNvSpPr>
            <a:spLocks noGrp="1"/>
          </p:cNvSpPr>
          <p:nvPr>
            <p:ph type="subTitle" idx="1"/>
          </p:nvPr>
        </p:nvSpPr>
        <p:spPr>
          <a:xfrm>
            <a:off x="8318089" y="4800600"/>
            <a:ext cx="2802195" cy="1691640"/>
          </a:xfrm>
        </p:spPr>
        <p:txBody>
          <a:bodyPr vert="horz" lIns="91440" tIns="45720" rIns="91440" bIns="45720" rtlCol="0">
            <a:normAutofit/>
          </a:bodyPr>
          <a:lstStyle/>
          <a:p>
            <a:r>
              <a:rPr lang="en-US" sz="1800">
                <a:solidFill>
                  <a:srgbClr val="D9D9D9"/>
                </a:solidFill>
              </a:rPr>
              <a:t>By: Zoe Haas, Skylar Jeffers, Abigail Cademartori, Maeve McCracken, and Reagan Gamble</a:t>
            </a:r>
          </a:p>
        </p:txBody>
      </p:sp>
      <p:sp useBgFill="1">
        <p:nvSpPr>
          <p:cNvPr id="13" name="Rectangle 12">
            <a:extLst>
              <a:ext uri="{FF2B5EF4-FFF2-40B4-BE49-F238E27FC236}">
                <a16:creationId xmlns:a16="http://schemas.microsoft.com/office/drawing/2014/main" id="{072366D3-9B5C-42E1-9906-77FF6BB5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75610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uilding with palm trees and a brick road&#10;&#10;AI-generated content may be incorrect.">
            <a:extLst>
              <a:ext uri="{FF2B5EF4-FFF2-40B4-BE49-F238E27FC236}">
                <a16:creationId xmlns:a16="http://schemas.microsoft.com/office/drawing/2014/main" id="{B9EE7525-EF7B-D8E9-DD67-5C2E18DFF56F}"/>
              </a:ext>
            </a:extLst>
          </p:cNvPr>
          <p:cNvPicPr>
            <a:picLocks noChangeAspect="1"/>
          </p:cNvPicPr>
          <p:nvPr/>
        </p:nvPicPr>
        <p:blipFill>
          <a:blip r:embed="rId3"/>
          <a:stretch>
            <a:fillRect/>
          </a:stretch>
        </p:blipFill>
        <p:spPr>
          <a:xfrm>
            <a:off x="924375" y="944447"/>
            <a:ext cx="6616823" cy="4962617"/>
          </a:xfrm>
          <a:prstGeom prst="rect">
            <a:avLst/>
          </a:prstGeom>
        </p:spPr>
      </p:pic>
      <p:sp>
        <p:nvSpPr>
          <p:cNvPr id="18" name="Rectangle 17">
            <a:extLst>
              <a:ext uri="{FF2B5EF4-FFF2-40B4-BE49-F238E27FC236}">
                <a16:creationId xmlns:a16="http://schemas.microsoft.com/office/drawing/2014/main" id="{121F5E60-4E89-4B16-A245-12BD99359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136097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97F3DD-3852-3972-5169-EA8E87993C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EB2FCF-673F-E527-195E-4E7C0420093A}"/>
              </a:ext>
            </a:extLst>
          </p:cNvPr>
          <p:cNvSpPr>
            <a:spLocks noGrp="1"/>
          </p:cNvSpPr>
          <p:nvPr>
            <p:ph type="title"/>
          </p:nvPr>
        </p:nvSpPr>
        <p:spPr>
          <a:xfrm>
            <a:off x="6420464" y="539087"/>
            <a:ext cx="4534047" cy="1584895"/>
          </a:xfrm>
        </p:spPr>
        <p:txBody>
          <a:bodyPr>
            <a:normAutofit/>
          </a:bodyPr>
          <a:lstStyle/>
          <a:p>
            <a:r>
              <a:rPr lang="en-US" sz="3400"/>
              <a:t>Store Layout, Design, and Visual Merchandising</a:t>
            </a:r>
          </a:p>
        </p:txBody>
      </p:sp>
      <p:pic>
        <p:nvPicPr>
          <p:cNvPr id="5" name="Picture 4" descr="Must Read: Sephora and Ulta Are Going Neck-and-Neck in Beauty Retail Space,  Are Sneakers the New Designer Handbags? - Fashionista">
            <a:extLst>
              <a:ext uri="{FF2B5EF4-FFF2-40B4-BE49-F238E27FC236}">
                <a16:creationId xmlns:a16="http://schemas.microsoft.com/office/drawing/2014/main" id="{D473C1AD-3848-59B7-43BE-97F1AE1B460A}"/>
              </a:ext>
            </a:extLst>
          </p:cNvPr>
          <p:cNvPicPr>
            <a:picLocks noChangeAspect="1"/>
          </p:cNvPicPr>
          <p:nvPr/>
        </p:nvPicPr>
        <p:blipFill>
          <a:blip r:embed="rId3"/>
          <a:srcRect l="26210" r="14468" b="-1"/>
          <a:stretch/>
        </p:blipFill>
        <p:spPr>
          <a:xfrm>
            <a:off x="20" y="10"/>
            <a:ext cx="6094799" cy="6857990"/>
          </a:xfrm>
          <a:prstGeom prst="rect">
            <a:avLst/>
          </a:prstGeom>
        </p:spPr>
      </p:pic>
      <p:sp>
        <p:nvSpPr>
          <p:cNvPr id="3" name="Content Placeholder 2">
            <a:extLst>
              <a:ext uri="{FF2B5EF4-FFF2-40B4-BE49-F238E27FC236}">
                <a16:creationId xmlns:a16="http://schemas.microsoft.com/office/drawing/2014/main" id="{03ABB3FE-EFED-CF91-E9CE-1A1EBECB53B4}"/>
              </a:ext>
            </a:extLst>
          </p:cNvPr>
          <p:cNvSpPr>
            <a:spLocks noGrp="1"/>
          </p:cNvSpPr>
          <p:nvPr>
            <p:ph idx="1"/>
          </p:nvPr>
        </p:nvSpPr>
        <p:spPr>
          <a:xfrm>
            <a:off x="6420463" y="2438399"/>
            <a:ext cx="4572002" cy="3880514"/>
          </a:xfrm>
        </p:spPr>
        <p:txBody>
          <a:bodyPr>
            <a:normAutofit fontScale="92500"/>
          </a:bodyPr>
          <a:lstStyle/>
          <a:p>
            <a:r>
              <a:rPr lang="en-US" sz="1300"/>
              <a:t>Hedonic Product Focus:</a:t>
            </a:r>
          </a:p>
          <a:p>
            <a:pPr lvl="1"/>
            <a:r>
              <a:rPr lang="en-US" sz="1300"/>
              <a:t>Fragrances, anti-aging skincare, and color cosmetics appeal to emotions and luxury self-care.</a:t>
            </a:r>
          </a:p>
          <a:p>
            <a:r>
              <a:rPr lang="en-US" sz="1300"/>
              <a:t>Free-Form Store Layout:</a:t>
            </a:r>
          </a:p>
          <a:p>
            <a:pPr lvl="1"/>
            <a:r>
              <a:rPr lang="en-US" sz="1300"/>
              <a:t>Encourages exploration and comfort with an upscale, boutique fell – ideal for experiential shoppers.</a:t>
            </a:r>
          </a:p>
          <a:p>
            <a:r>
              <a:rPr lang="en-US" sz="1300"/>
              <a:t>Signage and Lifestyle Imagery:</a:t>
            </a:r>
          </a:p>
          <a:p>
            <a:pPr lvl="1"/>
            <a:r>
              <a:rPr lang="en-US" sz="1300"/>
              <a:t>Clear category and brand signage paired with aspirational visuals to enhance navigation and emotional appeal.</a:t>
            </a:r>
          </a:p>
          <a:p>
            <a:r>
              <a:rPr lang="en-US" sz="1300"/>
              <a:t>Merchandising Fixtures and Displays:</a:t>
            </a:r>
          </a:p>
          <a:p>
            <a:pPr lvl="1"/>
            <a:r>
              <a:rPr lang="en-US" sz="1300"/>
              <a:t>Strategic use of cash wraps, end caps, bundle displays, and wall merchandising to boost impulse and premium sales.</a:t>
            </a:r>
          </a:p>
          <a:p>
            <a:r>
              <a:rPr lang="en-US" sz="1300"/>
              <a:t>Atmosphere and Sensory Experience:</a:t>
            </a:r>
          </a:p>
          <a:p>
            <a:pPr lvl="1"/>
            <a:r>
              <a:rPr lang="en-US" sz="1300"/>
              <a:t>Flattering lighting, curated music, subtle scents, and clean aesthetics promote relaxation and product focus.</a:t>
            </a:r>
          </a:p>
        </p:txBody>
      </p:sp>
    </p:spTree>
    <p:extLst>
      <p:ext uri="{BB962C8B-B14F-4D97-AF65-F5344CB8AC3E}">
        <p14:creationId xmlns:p14="http://schemas.microsoft.com/office/powerpoint/2010/main" val="346928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0410D3-4DCF-051E-A0EE-8731543F9B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2034FC-C6B8-8E2C-1C94-F334AB6706B6}"/>
              </a:ext>
            </a:extLst>
          </p:cNvPr>
          <p:cNvSpPr>
            <a:spLocks noGrp="1"/>
          </p:cNvSpPr>
          <p:nvPr>
            <p:ph type="title"/>
          </p:nvPr>
        </p:nvSpPr>
        <p:spPr>
          <a:xfrm>
            <a:off x="4965290" y="640079"/>
            <a:ext cx="5997678" cy="1363345"/>
          </a:xfrm>
        </p:spPr>
        <p:txBody>
          <a:bodyPr>
            <a:normAutofit/>
          </a:bodyPr>
          <a:lstStyle/>
          <a:p>
            <a:r>
              <a:rPr lang="en-US"/>
              <a:t>Retail Communication Mix</a:t>
            </a:r>
          </a:p>
        </p:txBody>
      </p:sp>
      <p:pic>
        <p:nvPicPr>
          <p:cNvPr id="4" name="Picture 3" descr="A person with curly blonde hair and eyes closed&#10;&#10;AI-generated content may be incorrect.">
            <a:extLst>
              <a:ext uri="{FF2B5EF4-FFF2-40B4-BE49-F238E27FC236}">
                <a16:creationId xmlns:a16="http://schemas.microsoft.com/office/drawing/2014/main" id="{4C7542E9-FBFE-50E3-CD15-1DA2FF0B5BE5}"/>
              </a:ext>
            </a:extLst>
          </p:cNvPr>
          <p:cNvPicPr>
            <a:picLocks noChangeAspect="1"/>
          </p:cNvPicPr>
          <p:nvPr/>
        </p:nvPicPr>
        <p:blipFill>
          <a:blip r:embed="rId3"/>
          <a:srcRect l="32009" t="2620" r="31661"/>
          <a:stretch/>
        </p:blipFill>
        <p:spPr>
          <a:xfrm>
            <a:off x="790520" y="640080"/>
            <a:ext cx="3706270" cy="5588101"/>
          </a:xfrm>
          <a:prstGeom prst="rect">
            <a:avLst/>
          </a:prstGeom>
        </p:spPr>
      </p:pic>
      <p:sp>
        <p:nvSpPr>
          <p:cNvPr id="3" name="Content Placeholder 2">
            <a:extLst>
              <a:ext uri="{FF2B5EF4-FFF2-40B4-BE49-F238E27FC236}">
                <a16:creationId xmlns:a16="http://schemas.microsoft.com/office/drawing/2014/main" id="{1DC10347-5A27-2E3A-89FD-2FA998843CE1}"/>
              </a:ext>
            </a:extLst>
          </p:cNvPr>
          <p:cNvSpPr>
            <a:spLocks noGrp="1"/>
          </p:cNvSpPr>
          <p:nvPr>
            <p:ph idx="1"/>
          </p:nvPr>
        </p:nvSpPr>
        <p:spPr>
          <a:xfrm>
            <a:off x="4965290" y="2325158"/>
            <a:ext cx="6015571" cy="3854979"/>
          </a:xfrm>
        </p:spPr>
        <p:txBody>
          <a:bodyPr>
            <a:normAutofit/>
          </a:bodyPr>
          <a:lstStyle/>
          <a:p>
            <a:r>
              <a:rPr lang="en-US" sz="1300"/>
              <a:t>Advertising Strategy:</a:t>
            </a:r>
          </a:p>
          <a:p>
            <a:pPr lvl="1"/>
            <a:r>
              <a:rPr lang="en-US" sz="1300"/>
              <a:t>Utilize billboard, town newspaper, and Chamber of Commerce platforms to build initial awareness.</a:t>
            </a:r>
          </a:p>
          <a:p>
            <a:r>
              <a:rPr lang="en-US" sz="1300"/>
              <a:t>Launch Promotions:</a:t>
            </a:r>
          </a:p>
          <a:p>
            <a:pPr lvl="1"/>
            <a:r>
              <a:rPr lang="en-US" sz="1300"/>
              <a:t>Free high-end sample with $100+ purchase during opening week to drive traffic and spending.</a:t>
            </a:r>
          </a:p>
          <a:p>
            <a:r>
              <a:rPr lang="en-US" sz="1300"/>
              <a:t>Personal Selling:</a:t>
            </a:r>
          </a:p>
          <a:p>
            <a:pPr lvl="1"/>
            <a:r>
              <a:rPr lang="en-US" sz="1300"/>
              <a:t>Beauty consultants provide tailored, in-person experiences to boost trust and satisfaction.</a:t>
            </a:r>
          </a:p>
          <a:p>
            <a:r>
              <a:rPr lang="en-US" sz="1300"/>
              <a:t>Online and Social Media Marketing:</a:t>
            </a:r>
          </a:p>
          <a:p>
            <a:pPr lvl="1"/>
            <a:r>
              <a:rPr lang="en-US" sz="1300"/>
              <a:t>App notifications, email discounts, and local social media accounts to keep customers engaged.</a:t>
            </a:r>
          </a:p>
          <a:p>
            <a:r>
              <a:rPr lang="en-US" sz="1300"/>
              <a:t>Consideration and Trade-Offs:</a:t>
            </a:r>
          </a:p>
          <a:p>
            <a:pPr lvl="1"/>
            <a:r>
              <a:rPr lang="en-US" sz="1300"/>
              <a:t>Traditional ads and social media have limitations – costs, crowded feeds, and short attention spans.</a:t>
            </a:r>
          </a:p>
        </p:txBody>
      </p:sp>
    </p:spTree>
    <p:extLst>
      <p:ext uri="{BB962C8B-B14F-4D97-AF65-F5344CB8AC3E}">
        <p14:creationId xmlns:p14="http://schemas.microsoft.com/office/powerpoint/2010/main" val="870246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687F1B-B3BB-C684-4E99-FACF45678E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6618CC-FEDC-924E-13B0-F4C8578709D1}"/>
              </a:ext>
            </a:extLst>
          </p:cNvPr>
          <p:cNvSpPr>
            <a:spLocks noGrp="1"/>
          </p:cNvSpPr>
          <p:nvPr>
            <p:ph type="title"/>
          </p:nvPr>
        </p:nvSpPr>
        <p:spPr>
          <a:xfrm>
            <a:off x="5297760" y="365760"/>
            <a:ext cx="5618092" cy="1325562"/>
          </a:xfrm>
        </p:spPr>
        <p:txBody>
          <a:bodyPr>
            <a:normAutofit/>
          </a:bodyPr>
          <a:lstStyle/>
          <a:p>
            <a:r>
              <a:rPr lang="en-US"/>
              <a:t>Managing Customers</a:t>
            </a:r>
          </a:p>
        </p:txBody>
      </p:sp>
      <p:pic>
        <p:nvPicPr>
          <p:cNvPr id="6" name="Picture 5" descr="14 Sephora Gift Sets That Are *Actually* Worth Your Money">
            <a:extLst>
              <a:ext uri="{FF2B5EF4-FFF2-40B4-BE49-F238E27FC236}">
                <a16:creationId xmlns:a16="http://schemas.microsoft.com/office/drawing/2014/main" id="{0E6CBF56-3628-45F1-B32E-2C725D62355E}"/>
              </a:ext>
            </a:extLst>
          </p:cNvPr>
          <p:cNvPicPr>
            <a:picLocks noChangeAspect="1"/>
          </p:cNvPicPr>
          <p:nvPr/>
        </p:nvPicPr>
        <p:blipFill>
          <a:blip r:embed="rId3"/>
          <a:srcRect t="9876" r="3" b="16267"/>
          <a:stretch/>
        </p:blipFill>
        <p:spPr>
          <a:xfrm>
            <a:off x="20" y="10"/>
            <a:ext cx="4654272" cy="3428990"/>
          </a:xfrm>
          <a:prstGeom prst="rect">
            <a:avLst/>
          </a:prstGeom>
        </p:spPr>
      </p:pic>
      <p:sp>
        <p:nvSpPr>
          <p:cNvPr id="3" name="Content Placeholder 2">
            <a:extLst>
              <a:ext uri="{FF2B5EF4-FFF2-40B4-BE49-F238E27FC236}">
                <a16:creationId xmlns:a16="http://schemas.microsoft.com/office/drawing/2014/main" id="{F5F1E0AB-3E1C-0751-D83B-369CFCEEBF75}"/>
              </a:ext>
            </a:extLst>
          </p:cNvPr>
          <p:cNvSpPr>
            <a:spLocks noGrp="1"/>
          </p:cNvSpPr>
          <p:nvPr>
            <p:ph idx="1"/>
          </p:nvPr>
        </p:nvSpPr>
        <p:spPr>
          <a:xfrm>
            <a:off x="5297760" y="1828800"/>
            <a:ext cx="5618092" cy="4351337"/>
          </a:xfrm>
        </p:spPr>
        <p:txBody>
          <a:bodyPr>
            <a:normAutofit/>
          </a:bodyPr>
          <a:lstStyle/>
          <a:p>
            <a:r>
              <a:rPr lang="en-US" sz="1400"/>
              <a:t>Personalized CRM Approach:</a:t>
            </a:r>
          </a:p>
          <a:p>
            <a:pPr lvl="1"/>
            <a:r>
              <a:rPr lang="en-US" sz="1400"/>
              <a:t>Leverage Beauty Insider program and skincare consultations to tailor product recommendations and build trust.</a:t>
            </a:r>
          </a:p>
          <a:p>
            <a:r>
              <a:rPr lang="en-US" sz="1400"/>
              <a:t>Use of RFM Analysis:</a:t>
            </a:r>
          </a:p>
          <a:p>
            <a:pPr lvl="1"/>
            <a:r>
              <a:rPr lang="en-US" sz="1400"/>
              <a:t>Focus on recency to re-engage inactive customers through emails, offers, and exclusive product alerts.</a:t>
            </a:r>
          </a:p>
          <a:p>
            <a:r>
              <a:rPr lang="en-US" sz="1400"/>
              <a:t>Data Collection Strategies:</a:t>
            </a:r>
          </a:p>
          <a:p>
            <a:pPr lvl="1"/>
            <a:r>
              <a:rPr lang="en-US" sz="1400"/>
              <a:t>Gather customer insights via consultations, loyalty data, and interactive quizzes or surveys. </a:t>
            </a:r>
          </a:p>
          <a:p>
            <a:r>
              <a:rPr lang="en-US" sz="1400"/>
              <a:t>Retaining Profitable Customers:</a:t>
            </a:r>
          </a:p>
          <a:p>
            <a:pPr lvl="1"/>
            <a:r>
              <a:rPr lang="en-US" sz="1400"/>
              <a:t>Offer rewards like deluxe samples and event invitations to high-value, repeat buyers.</a:t>
            </a:r>
          </a:p>
          <a:p>
            <a:r>
              <a:rPr lang="en-US" sz="1400"/>
              <a:t>Managing and Preventing Unprofitable Behavior:</a:t>
            </a:r>
          </a:p>
          <a:p>
            <a:pPr lvl="1"/>
            <a:r>
              <a:rPr lang="en-US" sz="1400"/>
              <a:t>Use sampling limits, starter kits, and education to discourage excessive returns or non-buying behaviors.</a:t>
            </a:r>
          </a:p>
        </p:txBody>
      </p:sp>
      <p:pic>
        <p:nvPicPr>
          <p:cNvPr id="7" name="Picture 6" descr="74 Sephora Store Front Stock Photos, High-Res Pictures, and Images - Getty  Images">
            <a:extLst>
              <a:ext uri="{FF2B5EF4-FFF2-40B4-BE49-F238E27FC236}">
                <a16:creationId xmlns:a16="http://schemas.microsoft.com/office/drawing/2014/main" id="{FAA934FC-36DA-298C-5471-3299E2CA84DE}"/>
              </a:ext>
            </a:extLst>
          </p:cNvPr>
          <p:cNvPicPr>
            <a:picLocks noChangeAspect="1"/>
          </p:cNvPicPr>
          <p:nvPr/>
        </p:nvPicPr>
        <p:blipFill>
          <a:blip r:embed="rId4"/>
          <a:srcRect r="9401" b="2"/>
          <a:stretch/>
        </p:blipFill>
        <p:spPr>
          <a:xfrm>
            <a:off x="20" y="3429001"/>
            <a:ext cx="4654272" cy="3429000"/>
          </a:xfrm>
          <a:prstGeom prst="rect">
            <a:avLst/>
          </a:prstGeom>
        </p:spPr>
      </p:pic>
    </p:spTree>
    <p:extLst>
      <p:ext uri="{BB962C8B-B14F-4D97-AF65-F5344CB8AC3E}">
        <p14:creationId xmlns:p14="http://schemas.microsoft.com/office/powerpoint/2010/main" val="2829698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B3B2D8-0C04-3433-A685-8507A764E584}"/>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E4CFB4D4-CFF3-4172-AB21-A2B3D1223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404" y="0"/>
            <a:ext cx="37581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3DE94C-DFBC-D8F4-4DF5-9F0FDCF2F45F}"/>
              </a:ext>
            </a:extLst>
          </p:cNvPr>
          <p:cNvSpPr>
            <a:spLocks noGrp="1"/>
          </p:cNvSpPr>
          <p:nvPr>
            <p:ph type="title"/>
          </p:nvPr>
        </p:nvSpPr>
        <p:spPr>
          <a:xfrm>
            <a:off x="8147621" y="804672"/>
            <a:ext cx="2824640" cy="5215128"/>
          </a:xfrm>
        </p:spPr>
        <p:txBody>
          <a:bodyPr anchor="ctr">
            <a:normAutofit/>
          </a:bodyPr>
          <a:lstStyle/>
          <a:p>
            <a:r>
              <a:rPr lang="en-US" sz="3600">
                <a:solidFill>
                  <a:srgbClr val="FFFFFF"/>
                </a:solidFill>
              </a:rPr>
              <a:t>Conclusion</a:t>
            </a:r>
          </a:p>
        </p:txBody>
      </p:sp>
      <p:graphicFrame>
        <p:nvGraphicFramePr>
          <p:cNvPr id="25" name="Content Placeholder 2">
            <a:extLst>
              <a:ext uri="{FF2B5EF4-FFF2-40B4-BE49-F238E27FC236}">
                <a16:creationId xmlns:a16="http://schemas.microsoft.com/office/drawing/2014/main" id="{EA391F89-89D9-E334-0082-D413FEBF8826}"/>
              </a:ext>
            </a:extLst>
          </p:cNvPr>
          <p:cNvGraphicFramePr>
            <a:graphicFrameLocks noGrp="1"/>
          </p:cNvGraphicFramePr>
          <p:nvPr>
            <p:ph idx="1"/>
            <p:extLst>
              <p:ext uri="{D42A27DB-BD31-4B8C-83A1-F6EECF244321}">
                <p14:modId xmlns:p14="http://schemas.microsoft.com/office/powerpoint/2010/main" val="4092310317"/>
              </p:ext>
            </p:extLst>
          </p:nvPr>
        </p:nvGraphicFramePr>
        <p:xfrm>
          <a:off x="364250" y="406194"/>
          <a:ext cx="6903192" cy="6289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5554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7B6CD-B068-5B02-8E25-8646704D19F2}"/>
              </a:ext>
            </a:extLst>
          </p:cNvPr>
          <p:cNvSpPr>
            <a:spLocks noGrp="1"/>
          </p:cNvSpPr>
          <p:nvPr>
            <p:ph type="ctrTitle"/>
          </p:nvPr>
        </p:nvSpPr>
        <p:spPr>
          <a:xfrm>
            <a:off x="1386840" y="2352675"/>
            <a:ext cx="9418320" cy="2152650"/>
          </a:xfrm>
        </p:spPr>
        <p:txBody>
          <a:bodyPr/>
          <a:lstStyle/>
          <a:p>
            <a:pPr algn="ctr"/>
            <a:r>
              <a:rPr lang="en-US"/>
              <a:t>Thank You! Questions?</a:t>
            </a:r>
          </a:p>
        </p:txBody>
      </p:sp>
    </p:spTree>
    <p:extLst>
      <p:ext uri="{BB962C8B-B14F-4D97-AF65-F5344CB8AC3E}">
        <p14:creationId xmlns:p14="http://schemas.microsoft.com/office/powerpoint/2010/main" val="4235669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89683EB-D202-4B4D-B1BD-8BA6965FB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29284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ephora Celebrates its 20th Anniversary with the Soho Grand Opening! | by  Sephora Life | Sephora Life | Medium">
            <a:extLst>
              <a:ext uri="{FF2B5EF4-FFF2-40B4-BE49-F238E27FC236}">
                <a16:creationId xmlns:a16="http://schemas.microsoft.com/office/drawing/2014/main" id="{7AFDD4AF-17E8-595E-811F-483682FFCC9E}"/>
              </a:ext>
            </a:extLst>
          </p:cNvPr>
          <p:cNvPicPr>
            <a:picLocks noChangeAspect="1"/>
          </p:cNvPicPr>
          <p:nvPr/>
        </p:nvPicPr>
        <p:blipFill>
          <a:blip r:embed="rId3">
            <a:alphaModFix amt="35000"/>
          </a:blip>
          <a:srcRect l="5015" r="3182" b="-1"/>
          <a:stretch/>
        </p:blipFill>
        <p:spPr>
          <a:xfrm>
            <a:off x="20" y="10"/>
            <a:ext cx="11292820" cy="6857990"/>
          </a:xfrm>
          <a:prstGeom prst="rect">
            <a:avLst/>
          </a:prstGeom>
        </p:spPr>
      </p:pic>
      <p:sp>
        <p:nvSpPr>
          <p:cNvPr id="2" name="Title 1">
            <a:extLst>
              <a:ext uri="{FF2B5EF4-FFF2-40B4-BE49-F238E27FC236}">
                <a16:creationId xmlns:a16="http://schemas.microsoft.com/office/drawing/2014/main" id="{94FA0A17-DDB7-1F50-4EE1-4DD8AD0888C7}"/>
              </a:ext>
            </a:extLst>
          </p:cNvPr>
          <p:cNvSpPr>
            <a:spLocks noGrp="1"/>
          </p:cNvSpPr>
          <p:nvPr>
            <p:ph type="title"/>
          </p:nvPr>
        </p:nvSpPr>
        <p:spPr>
          <a:xfrm>
            <a:off x="1261872" y="365760"/>
            <a:ext cx="9692640" cy="1325562"/>
          </a:xfrm>
        </p:spPr>
        <p:txBody>
          <a:bodyPr>
            <a:normAutofit/>
          </a:bodyPr>
          <a:lstStyle/>
          <a:p>
            <a:r>
              <a:rPr lang="en-US">
                <a:solidFill>
                  <a:schemeClr val="bg1"/>
                </a:solidFill>
              </a:rPr>
              <a:t>Overview of Sephora’s Global Business Model </a:t>
            </a:r>
          </a:p>
        </p:txBody>
      </p:sp>
      <p:sp>
        <p:nvSpPr>
          <p:cNvPr id="3" name="Content Placeholder 2">
            <a:extLst>
              <a:ext uri="{FF2B5EF4-FFF2-40B4-BE49-F238E27FC236}">
                <a16:creationId xmlns:a16="http://schemas.microsoft.com/office/drawing/2014/main" id="{01FCD3F9-DCD1-C4AE-542F-2EC34DC7B8E6}"/>
              </a:ext>
            </a:extLst>
          </p:cNvPr>
          <p:cNvSpPr>
            <a:spLocks noGrp="1"/>
          </p:cNvSpPr>
          <p:nvPr>
            <p:ph idx="1"/>
          </p:nvPr>
        </p:nvSpPr>
        <p:spPr>
          <a:xfrm>
            <a:off x="1261872" y="2005739"/>
            <a:ext cx="8595360" cy="4174398"/>
          </a:xfrm>
        </p:spPr>
        <p:txBody>
          <a:bodyPr>
            <a:normAutofit/>
          </a:bodyPr>
          <a:lstStyle/>
          <a:p>
            <a:r>
              <a:rPr lang="en-US" sz="1500">
                <a:solidFill>
                  <a:schemeClr val="bg1"/>
                </a:solidFill>
              </a:rPr>
              <a:t>Global Presence and History:</a:t>
            </a:r>
          </a:p>
          <a:p>
            <a:pPr lvl="1"/>
            <a:r>
              <a:rPr lang="en-US" sz="1500">
                <a:solidFill>
                  <a:schemeClr val="bg1"/>
                </a:solidFill>
              </a:rPr>
              <a:t>Founded in 1969 in Limoges, France; now boasts approximately 2,700 stores across 35 countries and 500 stores in the United States.</a:t>
            </a:r>
          </a:p>
          <a:p>
            <a:r>
              <a:rPr lang="en-US" sz="1500">
                <a:solidFill>
                  <a:schemeClr val="bg1"/>
                </a:solidFill>
              </a:rPr>
              <a:t>Innovation in Retail:</a:t>
            </a:r>
          </a:p>
          <a:p>
            <a:pPr lvl="1"/>
            <a:r>
              <a:rPr lang="en-US" sz="1500">
                <a:solidFill>
                  <a:schemeClr val="bg1"/>
                </a:solidFill>
              </a:rPr>
              <a:t>Pioneered the open-sell environment allowing customers to test products, revolutionizing the beauty retail landscape.</a:t>
            </a:r>
          </a:p>
          <a:p>
            <a:r>
              <a:rPr lang="en-US" sz="1500">
                <a:solidFill>
                  <a:schemeClr val="bg1"/>
                </a:solidFill>
              </a:rPr>
              <a:t>Strategic Subsidiary:</a:t>
            </a:r>
          </a:p>
          <a:p>
            <a:pPr lvl="1"/>
            <a:r>
              <a:rPr lang="en-US" sz="1500">
                <a:solidFill>
                  <a:schemeClr val="bg1"/>
                </a:solidFill>
              </a:rPr>
              <a:t>Operates as a subsidiary of LVMH, enhancing its reach and influence within the luxury market.</a:t>
            </a:r>
          </a:p>
          <a:p>
            <a:r>
              <a:rPr lang="en-US" sz="1500">
                <a:solidFill>
                  <a:schemeClr val="bg1"/>
                </a:solidFill>
              </a:rPr>
              <a:t>Customer-Centric Practices:</a:t>
            </a:r>
          </a:p>
          <a:p>
            <a:pPr lvl="1"/>
            <a:r>
              <a:rPr lang="en-US" sz="1500">
                <a:solidFill>
                  <a:schemeClr val="bg1"/>
                </a:solidFill>
              </a:rPr>
              <a:t>Notable for its interactive store layouts and consumer0friendlt policies, including a 30-day full refund and 60-day store credit.</a:t>
            </a:r>
          </a:p>
          <a:p>
            <a:r>
              <a:rPr lang="en-US" sz="1500">
                <a:solidFill>
                  <a:schemeClr val="bg1"/>
                </a:solidFill>
              </a:rPr>
              <a:t>Product Diversity and Specialization:</a:t>
            </a:r>
          </a:p>
          <a:p>
            <a:pPr lvl="1"/>
            <a:r>
              <a:rPr lang="en-US" sz="1500">
                <a:solidFill>
                  <a:schemeClr val="bg1"/>
                </a:solidFill>
              </a:rPr>
              <a:t>Offers an extensive range of beauty and personal care products from high-end brands, continually updating its assortment with exclusive and limited-edition items. </a:t>
            </a:r>
          </a:p>
          <a:p>
            <a:pPr lvl="1"/>
            <a:endParaRPr lang="en-US" sz="1500">
              <a:solidFill>
                <a:schemeClr val="bg1"/>
              </a:solidFill>
            </a:endParaRPr>
          </a:p>
        </p:txBody>
      </p:sp>
    </p:spTree>
    <p:extLst>
      <p:ext uri="{BB962C8B-B14F-4D97-AF65-F5344CB8AC3E}">
        <p14:creationId xmlns:p14="http://schemas.microsoft.com/office/powerpoint/2010/main" val="234818004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E5FDF8-C3CA-7AEB-A28C-D684063AE6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89AA67-CFAE-787D-6C5F-63071A018783}"/>
              </a:ext>
            </a:extLst>
          </p:cNvPr>
          <p:cNvSpPr>
            <a:spLocks noGrp="1"/>
          </p:cNvSpPr>
          <p:nvPr>
            <p:ph type="title"/>
          </p:nvPr>
        </p:nvSpPr>
        <p:spPr>
          <a:xfrm>
            <a:off x="1261872" y="365760"/>
            <a:ext cx="9692640" cy="1325562"/>
          </a:xfrm>
        </p:spPr>
        <p:txBody>
          <a:bodyPr>
            <a:normAutofit/>
          </a:bodyPr>
          <a:lstStyle/>
          <a:p>
            <a:r>
              <a:rPr lang="en-US"/>
              <a:t>Target Market Assessment for Sephora</a:t>
            </a:r>
          </a:p>
        </p:txBody>
      </p:sp>
      <p:sp>
        <p:nvSpPr>
          <p:cNvPr id="3" name="Content Placeholder 2">
            <a:extLst>
              <a:ext uri="{FF2B5EF4-FFF2-40B4-BE49-F238E27FC236}">
                <a16:creationId xmlns:a16="http://schemas.microsoft.com/office/drawing/2014/main" id="{66991C0D-C7DE-ABD6-78A3-71BBCB187BE9}"/>
              </a:ext>
            </a:extLst>
          </p:cNvPr>
          <p:cNvSpPr>
            <a:spLocks noGrp="1"/>
          </p:cNvSpPr>
          <p:nvPr>
            <p:ph idx="1"/>
          </p:nvPr>
        </p:nvSpPr>
        <p:spPr>
          <a:xfrm>
            <a:off x="1261872" y="1933575"/>
            <a:ext cx="5852160" cy="4246562"/>
          </a:xfrm>
        </p:spPr>
        <p:txBody>
          <a:bodyPr>
            <a:normAutofit/>
          </a:bodyPr>
          <a:lstStyle/>
          <a:p>
            <a:r>
              <a:rPr lang="en-US" sz="1300"/>
              <a:t>Primary Target - Silver and Gold Demographic:</a:t>
            </a:r>
          </a:p>
          <a:p>
            <a:pPr lvl="1"/>
            <a:r>
              <a:rPr lang="en-US" sz="1300"/>
              <a:t>Median age of 60.5 years, with 70% aged 55 and older, providing a market with specific skincare and haircare needs.</a:t>
            </a:r>
          </a:p>
          <a:p>
            <a:r>
              <a:rPr lang="en-US" sz="1300"/>
              <a:t>Product Preferences:</a:t>
            </a:r>
          </a:p>
          <a:p>
            <a:pPr lvl="1"/>
            <a:r>
              <a:rPr lang="en-US" sz="1300"/>
              <a:t>Preference for maintenance and preventative treatments; high demand for travel-sized items and quality sunscreens due to active and outdoor lifestyles.</a:t>
            </a:r>
          </a:p>
          <a:p>
            <a:r>
              <a:rPr lang="en-US" sz="1300"/>
              <a:t>Economic Power:</a:t>
            </a:r>
          </a:p>
          <a:p>
            <a:pPr lvl="1"/>
            <a:r>
              <a:rPr lang="en-US" sz="1300"/>
              <a:t>56% of households earn wages, indicating disposable income; frequent travel, and outdoor activities.</a:t>
            </a:r>
          </a:p>
          <a:p>
            <a:r>
              <a:rPr lang="en-US" sz="1300"/>
              <a:t>Brand Preferences:</a:t>
            </a:r>
          </a:p>
          <a:p>
            <a:pPr lvl="1"/>
            <a:r>
              <a:rPr lang="en-US" sz="1300"/>
              <a:t>Favors clean, age-friendly brands like Clinique and Dr. Jart+, which cater to mature skin and health-conscious consumers.</a:t>
            </a:r>
          </a:p>
          <a:p>
            <a:r>
              <a:rPr lang="en-US" sz="1300"/>
              <a:t>Comparative Market Analysis:</a:t>
            </a:r>
          </a:p>
          <a:p>
            <a:pPr lvl="1"/>
            <a:r>
              <a:rPr lang="en-US" sz="1300"/>
              <a:t>Chose Silver and Gold over Midlife Junction and Simple Living due to higher spending capacity and brand alignment with Sephora’s product offerings.</a:t>
            </a:r>
          </a:p>
        </p:txBody>
      </p:sp>
      <p:pic>
        <p:nvPicPr>
          <p:cNvPr id="4" name="Picture 3" descr="A bottle of liquid being poured into a bottle&#10;&#10;AI-generated content may be incorrect.">
            <a:extLst>
              <a:ext uri="{FF2B5EF4-FFF2-40B4-BE49-F238E27FC236}">
                <a16:creationId xmlns:a16="http://schemas.microsoft.com/office/drawing/2014/main" id="{4878383C-AA87-BDA1-B2D6-0AC0BF0A837E}"/>
              </a:ext>
            </a:extLst>
          </p:cNvPr>
          <p:cNvPicPr>
            <a:picLocks noChangeAspect="1"/>
          </p:cNvPicPr>
          <p:nvPr/>
        </p:nvPicPr>
        <p:blipFill>
          <a:blip r:embed="rId3"/>
          <a:stretch>
            <a:fillRect/>
          </a:stretch>
        </p:blipFill>
        <p:spPr>
          <a:xfrm>
            <a:off x="7598664" y="2101200"/>
            <a:ext cx="3304622" cy="3304622"/>
          </a:xfrm>
          <a:prstGeom prst="rect">
            <a:avLst/>
          </a:prstGeom>
        </p:spPr>
      </p:pic>
    </p:spTree>
    <p:extLst>
      <p:ext uri="{BB962C8B-B14F-4D97-AF65-F5344CB8AC3E}">
        <p14:creationId xmlns:p14="http://schemas.microsoft.com/office/powerpoint/2010/main" val="4167915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BC928F-9E6D-2638-5965-769F834FCDA9}"/>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1039D44-D9E7-4F27-B51A-A9D87AB78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3F53F4-B9A3-497E-740F-9F9A2AF392F6}"/>
              </a:ext>
            </a:extLst>
          </p:cNvPr>
          <p:cNvSpPr>
            <a:spLocks noGrp="1"/>
          </p:cNvSpPr>
          <p:nvPr>
            <p:ph type="title"/>
          </p:nvPr>
        </p:nvSpPr>
        <p:spPr>
          <a:xfrm>
            <a:off x="6315076" y="365760"/>
            <a:ext cx="4639436" cy="1325562"/>
          </a:xfrm>
        </p:spPr>
        <p:txBody>
          <a:bodyPr>
            <a:normAutofit/>
          </a:bodyPr>
          <a:lstStyle/>
          <a:p>
            <a:r>
              <a:rPr lang="en-US" sz="3400"/>
              <a:t>Sephora’s Competitive Analysis in Oxford</a:t>
            </a:r>
          </a:p>
        </p:txBody>
      </p:sp>
      <p:pic>
        <p:nvPicPr>
          <p:cNvPr id="4" name="Picture 3" descr="ULTA BEAUTY - Updated April 2025 - 46 Photos - 50 Commons Way, Oxford,  Alabama - Cosmetics &amp; Beauty Supply - Phone Number - Yelp">
            <a:extLst>
              <a:ext uri="{FF2B5EF4-FFF2-40B4-BE49-F238E27FC236}">
                <a16:creationId xmlns:a16="http://schemas.microsoft.com/office/drawing/2014/main" id="{C0D5E29D-51DE-5647-DDA1-CEF52B5D336F}"/>
              </a:ext>
            </a:extLst>
          </p:cNvPr>
          <p:cNvPicPr>
            <a:picLocks noChangeAspect="1"/>
          </p:cNvPicPr>
          <p:nvPr/>
        </p:nvPicPr>
        <p:blipFill>
          <a:blip r:embed="rId3"/>
          <a:srcRect r="250" b="2"/>
          <a:stretch/>
        </p:blipFill>
        <p:spPr>
          <a:xfrm>
            <a:off x="20" y="-2"/>
            <a:ext cx="3923255" cy="3933014"/>
          </a:xfrm>
          <a:custGeom>
            <a:avLst/>
            <a:gdLst/>
            <a:ahLst/>
            <a:cxnLst/>
            <a:rect l="l" t="t" r="r" b="b"/>
            <a:pathLst>
              <a:path w="3923275" h="3933014">
                <a:moveTo>
                  <a:pt x="0" y="0"/>
                </a:moveTo>
                <a:lnTo>
                  <a:pt x="3923275" y="0"/>
                </a:lnTo>
                <a:lnTo>
                  <a:pt x="3923275" y="2938430"/>
                </a:lnTo>
                <a:lnTo>
                  <a:pt x="2058168" y="2938430"/>
                </a:lnTo>
                <a:lnTo>
                  <a:pt x="2058168" y="3933014"/>
                </a:lnTo>
                <a:lnTo>
                  <a:pt x="0" y="3933014"/>
                </a:lnTo>
                <a:close/>
              </a:path>
            </a:pathLst>
          </a:custGeom>
        </p:spPr>
      </p:pic>
      <p:sp>
        <p:nvSpPr>
          <p:cNvPr id="19" name="Rectangle 18">
            <a:extLst>
              <a:ext uri="{FF2B5EF4-FFF2-40B4-BE49-F238E27FC236}">
                <a16:creationId xmlns:a16="http://schemas.microsoft.com/office/drawing/2014/main" id="{C2C1DDAA-D882-4FF1-A3CE-E86DB88D4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8776" y="160866"/>
            <a:ext cx="1827348" cy="2803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08A466-D3A4-3ACC-AA8B-E26950982FE8}"/>
              </a:ext>
            </a:extLst>
          </p:cNvPr>
          <p:cNvSpPr>
            <a:spLocks noGrp="1"/>
          </p:cNvSpPr>
          <p:nvPr>
            <p:ph idx="1"/>
          </p:nvPr>
        </p:nvSpPr>
        <p:spPr>
          <a:xfrm>
            <a:off x="6315076" y="1828800"/>
            <a:ext cx="4677389" cy="4476750"/>
          </a:xfrm>
        </p:spPr>
        <p:txBody>
          <a:bodyPr>
            <a:normAutofit/>
          </a:bodyPr>
          <a:lstStyle/>
          <a:p>
            <a:r>
              <a:rPr lang="en-US" sz="1500"/>
              <a:t>Ulta Beauty - Broad Product Range:</a:t>
            </a:r>
          </a:p>
          <a:p>
            <a:pPr lvl="1"/>
            <a:r>
              <a:rPr lang="en-US" sz="1500"/>
              <a:t>Offers both drugstore and luxury brands, appealing to a wide demographic.</a:t>
            </a:r>
          </a:p>
          <a:p>
            <a:r>
              <a:rPr lang="en-US" sz="1500"/>
              <a:t>Ulta’s Strategic Pricing and Services:</a:t>
            </a:r>
          </a:p>
          <a:p>
            <a:pPr lvl="1"/>
            <a:r>
              <a:rPr lang="en-US" sz="1500"/>
              <a:t>Ranges from $5 to $150+, with salon services that Sephora does not offer.</a:t>
            </a:r>
          </a:p>
          <a:p>
            <a:r>
              <a:rPr lang="en-US" sz="1500"/>
              <a:t>Belk - Targeting Mature Demographics:</a:t>
            </a:r>
          </a:p>
          <a:p>
            <a:pPr lvl="1"/>
            <a:r>
              <a:rPr lang="en-US" sz="1500"/>
              <a:t>Focuses on luxury skincare and makeup, appealing to older, traditional shoppers.</a:t>
            </a:r>
          </a:p>
          <a:p>
            <a:r>
              <a:rPr lang="en-US" sz="1500"/>
              <a:t>Belk’s Market Strength:</a:t>
            </a:r>
          </a:p>
          <a:p>
            <a:pPr lvl="1"/>
            <a:r>
              <a:rPr lang="en-US" sz="1500"/>
              <a:t>Established presence and trust, especially among the 50+ age group.</a:t>
            </a:r>
          </a:p>
          <a:p>
            <a:r>
              <a:rPr lang="en-US" sz="1500"/>
              <a:t>Sephora’s Differentiation Strategy:</a:t>
            </a:r>
          </a:p>
          <a:p>
            <a:pPr lvl="1"/>
            <a:r>
              <a:rPr lang="en-US" sz="1500"/>
              <a:t>Emphasis on high-end beauty, exclusive brands, and personalized customer experiences.</a:t>
            </a:r>
          </a:p>
        </p:txBody>
      </p:sp>
      <p:sp>
        <p:nvSpPr>
          <p:cNvPr id="21" name="Rectangle 20">
            <a:extLst>
              <a:ext uri="{FF2B5EF4-FFF2-40B4-BE49-F238E27FC236}">
                <a16:creationId xmlns:a16="http://schemas.microsoft.com/office/drawing/2014/main" id="{E3010638-0FEA-47F7-8EC7-88B0FE33E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001" y="4110824"/>
            <a:ext cx="1883167" cy="257622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ELK DEPARTMENT STORE - Updated March 2025 - 2319 Jackson Ave W, Oxford,  Mississippi - Department Stores - Phone Number - Yelp">
            <a:extLst>
              <a:ext uri="{FF2B5EF4-FFF2-40B4-BE49-F238E27FC236}">
                <a16:creationId xmlns:a16="http://schemas.microsoft.com/office/drawing/2014/main" id="{BDCEF0F6-7F55-91C2-FEE2-02D4E5199031}"/>
              </a:ext>
            </a:extLst>
          </p:cNvPr>
          <p:cNvPicPr>
            <a:picLocks noChangeAspect="1"/>
          </p:cNvPicPr>
          <p:nvPr/>
        </p:nvPicPr>
        <p:blipFill>
          <a:blip r:embed="rId4"/>
          <a:srcRect r="537" b="-2"/>
          <a:stretch/>
        </p:blipFill>
        <p:spPr>
          <a:xfrm>
            <a:off x="2233168" y="3124931"/>
            <a:ext cx="3712955" cy="3733069"/>
          </a:xfrm>
          <a:prstGeom prst="rect">
            <a:avLst/>
          </a:prstGeom>
        </p:spPr>
      </p:pic>
    </p:spTree>
    <p:extLst>
      <p:ext uri="{BB962C8B-B14F-4D97-AF65-F5344CB8AC3E}">
        <p14:creationId xmlns:p14="http://schemas.microsoft.com/office/powerpoint/2010/main" val="2189221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D46345-9CE9-2B28-0A32-7657E8F178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264204-62E3-4EC2-92D9-8040B072F082}"/>
              </a:ext>
            </a:extLst>
          </p:cNvPr>
          <p:cNvSpPr>
            <a:spLocks noGrp="1"/>
          </p:cNvSpPr>
          <p:nvPr>
            <p:ph type="title"/>
          </p:nvPr>
        </p:nvSpPr>
        <p:spPr>
          <a:xfrm>
            <a:off x="4965290" y="365760"/>
            <a:ext cx="5997678" cy="1325562"/>
          </a:xfrm>
        </p:spPr>
        <p:txBody>
          <a:bodyPr>
            <a:normAutofit/>
          </a:bodyPr>
          <a:lstStyle/>
          <a:p>
            <a:r>
              <a:rPr lang="en-US"/>
              <a:t>Choosing Site #4 for Sephora in Oxford</a:t>
            </a:r>
          </a:p>
        </p:txBody>
      </p:sp>
      <p:pic>
        <p:nvPicPr>
          <p:cNvPr id="4" name="Picture 3" descr="A map of a city&#10;&#10;AI-generated content may be incorrect.">
            <a:extLst>
              <a:ext uri="{FF2B5EF4-FFF2-40B4-BE49-F238E27FC236}">
                <a16:creationId xmlns:a16="http://schemas.microsoft.com/office/drawing/2014/main" id="{95213D74-5345-D665-F89F-64C4B9B03E61}"/>
              </a:ext>
            </a:extLst>
          </p:cNvPr>
          <p:cNvPicPr>
            <a:picLocks noChangeAspect="1"/>
          </p:cNvPicPr>
          <p:nvPr/>
        </p:nvPicPr>
        <p:blipFill>
          <a:blip r:embed="rId3"/>
          <a:srcRect l="30365" r="4666"/>
          <a:stretch/>
        </p:blipFill>
        <p:spPr>
          <a:xfrm>
            <a:off x="20" y="10"/>
            <a:ext cx="4653291" cy="6857990"/>
          </a:xfrm>
          <a:prstGeom prst="rect">
            <a:avLst/>
          </a:prstGeom>
        </p:spPr>
      </p:pic>
      <p:sp>
        <p:nvSpPr>
          <p:cNvPr id="3" name="Content Placeholder 2">
            <a:extLst>
              <a:ext uri="{FF2B5EF4-FFF2-40B4-BE49-F238E27FC236}">
                <a16:creationId xmlns:a16="http://schemas.microsoft.com/office/drawing/2014/main" id="{7C93E567-F609-9E9F-3FCD-FA24D86B2748}"/>
              </a:ext>
            </a:extLst>
          </p:cNvPr>
          <p:cNvSpPr>
            <a:spLocks noGrp="1"/>
          </p:cNvSpPr>
          <p:nvPr>
            <p:ph idx="1"/>
          </p:nvPr>
        </p:nvSpPr>
        <p:spPr>
          <a:xfrm>
            <a:off x="4965290" y="2005739"/>
            <a:ext cx="6015571" cy="4174398"/>
          </a:xfrm>
        </p:spPr>
        <p:txBody>
          <a:bodyPr>
            <a:normAutofit/>
          </a:bodyPr>
          <a:lstStyle/>
          <a:p>
            <a:r>
              <a:rPr lang="en-US" sz="1400"/>
              <a:t>Strategic Location:</a:t>
            </a:r>
          </a:p>
          <a:p>
            <a:pPr lvl="1"/>
            <a:r>
              <a:rPr lang="en-US" sz="1400"/>
              <a:t>Located in a buys shopping center alongside Belk, Buffalo Wild Wings, Newk’s, and El Agave.</a:t>
            </a:r>
          </a:p>
          <a:p>
            <a:r>
              <a:rPr lang="en-US" sz="1400"/>
              <a:t>Proximity to Competitors:</a:t>
            </a:r>
          </a:p>
          <a:p>
            <a:pPr lvl="1"/>
            <a:r>
              <a:rPr lang="en-US" sz="1400"/>
              <a:t>Close to Ulta, allowing Sephora to capture overflow traffic and offer exclusive products not available at Ulta.</a:t>
            </a:r>
          </a:p>
          <a:p>
            <a:r>
              <a:rPr lang="en-US" sz="1400"/>
              <a:t>High Accessibility:</a:t>
            </a:r>
          </a:p>
          <a:p>
            <a:pPr lvl="1"/>
            <a:r>
              <a:rPr lang="en-US" sz="1400"/>
              <a:t>Situated off Jackson Avenue, one of the most traveled roads in Oxford, ensuring high visibility and easy access.</a:t>
            </a:r>
          </a:p>
          <a:p>
            <a:r>
              <a:rPr lang="en-US" sz="1400"/>
              <a:t>Ideal Facility Features:</a:t>
            </a:r>
          </a:p>
          <a:p>
            <a:pPr lvl="1"/>
            <a:r>
              <a:rPr lang="en-US" sz="1400"/>
              <a:t>Spacious 6,900 sq.ft. area allows for a comfortable shopping experience with room for extensive product displays and customer movement.</a:t>
            </a:r>
          </a:p>
          <a:p>
            <a:r>
              <a:rPr lang="en-US" sz="1400"/>
              <a:t>Flexible Lease Terms:</a:t>
            </a:r>
          </a:p>
          <a:p>
            <a:pPr lvl="1"/>
            <a:r>
              <a:rPr lang="en-US" sz="1400"/>
              <a:t>One-year lease at $2,000 per month provides a trial period to assess location effectiveness without long-term commitment.</a:t>
            </a:r>
          </a:p>
        </p:txBody>
      </p:sp>
    </p:spTree>
    <p:extLst>
      <p:ext uri="{BB962C8B-B14F-4D97-AF65-F5344CB8AC3E}">
        <p14:creationId xmlns:p14="http://schemas.microsoft.com/office/powerpoint/2010/main" val="354929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FC434B-BDF3-B174-CAD3-491455089E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7BDC01-11F0-DFA0-068D-A6093EA11617}"/>
              </a:ext>
            </a:extLst>
          </p:cNvPr>
          <p:cNvSpPr>
            <a:spLocks noGrp="1"/>
          </p:cNvSpPr>
          <p:nvPr>
            <p:ph type="title"/>
          </p:nvPr>
        </p:nvSpPr>
        <p:spPr>
          <a:xfrm>
            <a:off x="1261872" y="365760"/>
            <a:ext cx="6091428" cy="1325562"/>
          </a:xfrm>
        </p:spPr>
        <p:txBody>
          <a:bodyPr>
            <a:normAutofit/>
          </a:bodyPr>
          <a:lstStyle/>
          <a:p>
            <a:r>
              <a:rPr lang="en-US" sz="3400"/>
              <a:t>Choosing Site #4 for Sephora in Oxford (continued)</a:t>
            </a:r>
          </a:p>
        </p:txBody>
      </p:sp>
      <p:sp>
        <p:nvSpPr>
          <p:cNvPr id="3" name="Content Placeholder 2">
            <a:extLst>
              <a:ext uri="{FF2B5EF4-FFF2-40B4-BE49-F238E27FC236}">
                <a16:creationId xmlns:a16="http://schemas.microsoft.com/office/drawing/2014/main" id="{F2D71BBF-2B2B-801F-C83A-3EBB55802945}"/>
              </a:ext>
            </a:extLst>
          </p:cNvPr>
          <p:cNvSpPr>
            <a:spLocks noGrp="1"/>
          </p:cNvSpPr>
          <p:nvPr>
            <p:ph idx="1"/>
          </p:nvPr>
        </p:nvSpPr>
        <p:spPr>
          <a:xfrm>
            <a:off x="1261872" y="2005739"/>
            <a:ext cx="6091428" cy="4174398"/>
          </a:xfrm>
        </p:spPr>
        <p:txBody>
          <a:bodyPr>
            <a:normAutofit/>
          </a:bodyPr>
          <a:lstStyle/>
          <a:p>
            <a:r>
              <a:rPr lang="en-US" sz="1400"/>
              <a:t>Advantages of Location:</a:t>
            </a:r>
          </a:p>
          <a:p>
            <a:pPr lvl="1"/>
            <a:r>
              <a:rPr lang="en-US" sz="1400"/>
              <a:t>This site offers significant benefits including easy parking, potential to become an anchor site, and high foot traffic, enhancing customer convenience and store visibility.</a:t>
            </a:r>
          </a:p>
          <a:p>
            <a:r>
              <a:rPr lang="en-US" sz="1400"/>
              <a:t>Expansion Potential:</a:t>
            </a:r>
          </a:p>
          <a:p>
            <a:pPr lvl="1"/>
            <a:r>
              <a:rPr lang="en-US" sz="1400"/>
              <a:t>Opportunity for expansion within the shopping center if adjacent stores become available, allowing for future growth without needing to relocate.</a:t>
            </a:r>
          </a:p>
          <a:p>
            <a:r>
              <a:rPr lang="en-US" sz="1400"/>
              <a:t>Accessibility Concerns:</a:t>
            </a:r>
          </a:p>
          <a:p>
            <a:pPr lvl="1"/>
            <a:r>
              <a:rPr lang="en-US" sz="1400"/>
              <a:t>Despite being somewhat hidden behind other front-facing businesses like Chick-fil-A and a bank, the benefits of being in a well-trafficked strip center outweigh the initial visibility challenges.</a:t>
            </a:r>
          </a:p>
          <a:p>
            <a:r>
              <a:rPr lang="en-US" sz="1400"/>
              <a:t>Comparative Analysis:</a:t>
            </a:r>
          </a:p>
          <a:p>
            <a:pPr lvl="1"/>
            <a:r>
              <a:rPr lang="en-US" sz="1400"/>
              <a:t>When compared to other potential sites (Site #2 and Site #6), Site #4 offers greater flexibility in store layout and is positioned in a more advantageous location for attracting Sephora’s target market.</a:t>
            </a:r>
          </a:p>
        </p:txBody>
      </p:sp>
      <p:pic>
        <p:nvPicPr>
          <p:cNvPr id="4" name="Picture 3" descr="Aerial view of a city&#10;&#10;AI-generated content may be incorrect.">
            <a:extLst>
              <a:ext uri="{FF2B5EF4-FFF2-40B4-BE49-F238E27FC236}">
                <a16:creationId xmlns:a16="http://schemas.microsoft.com/office/drawing/2014/main" id="{2E762B18-54B8-8981-51F8-BD6A953175A2}"/>
              </a:ext>
            </a:extLst>
          </p:cNvPr>
          <p:cNvPicPr>
            <a:picLocks noChangeAspect="1"/>
          </p:cNvPicPr>
          <p:nvPr/>
        </p:nvPicPr>
        <p:blipFill>
          <a:blip r:embed="rId3"/>
          <a:srcRect l="43799" r="13324"/>
          <a:stretch/>
        </p:blipFill>
        <p:spPr>
          <a:xfrm>
            <a:off x="7177904" y="10"/>
            <a:ext cx="4231774" cy="6858004"/>
          </a:xfrm>
          <a:prstGeom prst="rect">
            <a:avLst/>
          </a:prstGeom>
        </p:spPr>
      </p:pic>
    </p:spTree>
    <p:extLst>
      <p:ext uri="{BB962C8B-B14F-4D97-AF65-F5344CB8AC3E}">
        <p14:creationId xmlns:p14="http://schemas.microsoft.com/office/powerpoint/2010/main" val="983463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C9A2B8-D08D-0A5F-5C08-FE87C0D8BB3B}"/>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F19E647-F6F0-4ABE-B7B9-F27F45A45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9F8C27-32C5-C8D6-9895-52B22BAC376C}"/>
              </a:ext>
            </a:extLst>
          </p:cNvPr>
          <p:cNvSpPr>
            <a:spLocks noGrp="1"/>
          </p:cNvSpPr>
          <p:nvPr>
            <p:ph type="title"/>
          </p:nvPr>
        </p:nvSpPr>
        <p:spPr>
          <a:xfrm>
            <a:off x="790519" y="469002"/>
            <a:ext cx="3863778" cy="2566217"/>
          </a:xfrm>
        </p:spPr>
        <p:txBody>
          <a:bodyPr anchor="ctr">
            <a:normAutofit/>
          </a:bodyPr>
          <a:lstStyle/>
          <a:p>
            <a:pPr algn="r"/>
            <a:r>
              <a:rPr lang="en-US"/>
              <a:t>Merchandise &amp; Brands Strategy</a:t>
            </a:r>
          </a:p>
        </p:txBody>
      </p:sp>
      <p:cxnSp>
        <p:nvCxnSpPr>
          <p:cNvPr id="19" name="Straight Connector 18">
            <a:extLst>
              <a:ext uri="{FF2B5EF4-FFF2-40B4-BE49-F238E27FC236}">
                <a16:creationId xmlns:a16="http://schemas.microsoft.com/office/drawing/2014/main" id="{92BFA6EF-C8B5-4562-9718-3167CB1C9C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3153" y="1112031"/>
            <a:ext cx="0" cy="12801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6964FEA-3251-7749-6A80-22D9BC94901F}"/>
              </a:ext>
            </a:extLst>
          </p:cNvPr>
          <p:cNvSpPr>
            <a:spLocks noGrp="1"/>
          </p:cNvSpPr>
          <p:nvPr>
            <p:ph idx="1"/>
          </p:nvPr>
        </p:nvSpPr>
        <p:spPr>
          <a:xfrm>
            <a:off x="5325037" y="469002"/>
            <a:ext cx="5502404" cy="3214485"/>
          </a:xfrm>
        </p:spPr>
        <p:txBody>
          <a:bodyPr anchor="ctr">
            <a:normAutofit fontScale="92500"/>
          </a:bodyPr>
          <a:lstStyle/>
          <a:p>
            <a:r>
              <a:rPr lang="en-US" sz="1000"/>
              <a:t>Targeting National Brands:</a:t>
            </a:r>
          </a:p>
          <a:p>
            <a:pPr lvl="1"/>
            <a:r>
              <a:rPr lang="en-US" sz="1000"/>
              <a:t>Clinique, L’Oréal, </a:t>
            </a:r>
            <a:r>
              <a:rPr lang="en-US" sz="1000" err="1"/>
              <a:t>Supergoop</a:t>
            </a:r>
            <a:r>
              <a:rPr lang="en-US" sz="1000"/>
              <a:t>, and Chanel meet skincare and beauty needs of mature customers. </a:t>
            </a:r>
          </a:p>
          <a:p>
            <a:r>
              <a:rPr lang="en-US" sz="1000"/>
              <a:t>Private-Lavel – Sephora Collection:</a:t>
            </a:r>
          </a:p>
          <a:p>
            <a:pPr lvl="1"/>
            <a:r>
              <a:rPr lang="en-US" sz="1000"/>
              <a:t>Offers high-quality, affordable, travel-friendly options aligned with clean beauty standards.</a:t>
            </a:r>
          </a:p>
          <a:p>
            <a:r>
              <a:rPr lang="en-US" sz="1000"/>
              <a:t>Brand Strategy for Silver and Gold:</a:t>
            </a:r>
          </a:p>
          <a:p>
            <a:pPr lvl="1"/>
            <a:r>
              <a:rPr lang="en-US" sz="1000"/>
              <a:t>Emphasizes skincare, anti-aging, and sun protection for active, health-conscious older adults.</a:t>
            </a:r>
          </a:p>
          <a:p>
            <a:r>
              <a:rPr lang="en-US" sz="1000"/>
              <a:t>Prestige Branding Advantage:</a:t>
            </a:r>
          </a:p>
          <a:p>
            <a:pPr lvl="1"/>
            <a:r>
              <a:rPr lang="en-US" sz="1000"/>
              <a:t>Sephora’s luxury image elevates even lower-prices items and resonates with aspirational buyers.</a:t>
            </a:r>
          </a:p>
          <a:p>
            <a:r>
              <a:rPr lang="en-US" sz="1000"/>
              <a:t>Branding Challenges and Solutions:</a:t>
            </a:r>
          </a:p>
          <a:p>
            <a:pPr lvl="1"/>
            <a:r>
              <a:rPr lang="en-US" sz="1000"/>
              <a:t>Youth-focused image and limited age representation need balance with inclusive visuals and curated offerings.</a:t>
            </a:r>
          </a:p>
        </p:txBody>
      </p:sp>
      <p:sp>
        <p:nvSpPr>
          <p:cNvPr id="21" name="Rectangle 20">
            <a:extLst>
              <a:ext uri="{FF2B5EF4-FFF2-40B4-BE49-F238E27FC236}">
                <a16:creationId xmlns:a16="http://schemas.microsoft.com/office/drawing/2014/main" id="{FA2289DB-F4F2-44AA-8ED3-0141E331B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019" y="3692014"/>
            <a:ext cx="2369900" cy="2566218"/>
          </a:xfrm>
          <a:prstGeom prst="rect">
            <a:avLst/>
          </a:prstGeom>
          <a:solidFill>
            <a:srgbClr val="FFFFFF"/>
          </a:solidFill>
          <a:ln w="1270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upergoop! Logo Vector - (.SVG + .PNG ...">
            <a:extLst>
              <a:ext uri="{FF2B5EF4-FFF2-40B4-BE49-F238E27FC236}">
                <a16:creationId xmlns:a16="http://schemas.microsoft.com/office/drawing/2014/main" id="{EE8C05CE-659A-6F3F-768E-D0E7CCE3FB1B}"/>
              </a:ext>
            </a:extLst>
          </p:cNvPr>
          <p:cNvPicPr>
            <a:picLocks noChangeAspect="1"/>
          </p:cNvPicPr>
          <p:nvPr/>
        </p:nvPicPr>
        <p:blipFill>
          <a:blip r:embed="rId3"/>
          <a:stretch>
            <a:fillRect/>
          </a:stretch>
        </p:blipFill>
        <p:spPr>
          <a:xfrm>
            <a:off x="896653" y="4437329"/>
            <a:ext cx="1938633" cy="1075587"/>
          </a:xfrm>
          <a:prstGeom prst="rect">
            <a:avLst/>
          </a:prstGeom>
        </p:spPr>
      </p:pic>
      <p:sp>
        <p:nvSpPr>
          <p:cNvPr id="23" name="Rectangle 22">
            <a:extLst>
              <a:ext uri="{FF2B5EF4-FFF2-40B4-BE49-F238E27FC236}">
                <a16:creationId xmlns:a16="http://schemas.microsoft.com/office/drawing/2014/main" id="{4EDDC244-73DC-4218-B31A-3F268A2B23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69061" y="3692014"/>
            <a:ext cx="2369900" cy="2566218"/>
          </a:xfrm>
          <a:prstGeom prst="rect">
            <a:avLst/>
          </a:prstGeom>
          <a:solidFill>
            <a:srgbClr val="FFFFFF"/>
          </a:solidFill>
          <a:ln w="1270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inique-logo-png-transparent – University of Iowa American Advertising  Federation">
            <a:extLst>
              <a:ext uri="{FF2B5EF4-FFF2-40B4-BE49-F238E27FC236}">
                <a16:creationId xmlns:a16="http://schemas.microsoft.com/office/drawing/2014/main" id="{0C20EDD7-CCD4-0F07-16A2-F3A01DE34055}"/>
              </a:ext>
            </a:extLst>
          </p:cNvPr>
          <p:cNvPicPr>
            <a:picLocks noChangeAspect="1"/>
          </p:cNvPicPr>
          <p:nvPr/>
        </p:nvPicPr>
        <p:blipFill>
          <a:blip r:embed="rId4"/>
          <a:stretch>
            <a:fillRect/>
          </a:stretch>
        </p:blipFill>
        <p:spPr>
          <a:xfrm>
            <a:off x="3484747" y="4005859"/>
            <a:ext cx="1938528" cy="1938528"/>
          </a:xfrm>
          <a:prstGeom prst="rect">
            <a:avLst/>
          </a:prstGeom>
        </p:spPr>
      </p:pic>
      <p:sp>
        <p:nvSpPr>
          <p:cNvPr id="25" name="Rectangle 24">
            <a:extLst>
              <a:ext uri="{FF2B5EF4-FFF2-40B4-BE49-F238E27FC236}">
                <a16:creationId xmlns:a16="http://schemas.microsoft.com/office/drawing/2014/main" id="{7C46FBBA-1F49-4B79-8EA1-97A53C5E1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103" y="3692014"/>
            <a:ext cx="2369900" cy="2566218"/>
          </a:xfrm>
          <a:prstGeom prst="rect">
            <a:avLst/>
          </a:prstGeom>
          <a:solidFill>
            <a:srgbClr val="FFFFFF"/>
          </a:solidFill>
          <a:ln w="1270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File:Chanel logo interlocking cs.svg ...">
            <a:extLst>
              <a:ext uri="{FF2B5EF4-FFF2-40B4-BE49-F238E27FC236}">
                <a16:creationId xmlns:a16="http://schemas.microsoft.com/office/drawing/2014/main" id="{4FDB8886-9461-4DAD-4A53-C9224FEA4A65}"/>
              </a:ext>
            </a:extLst>
          </p:cNvPr>
          <p:cNvPicPr>
            <a:picLocks noChangeAspect="1"/>
          </p:cNvPicPr>
          <p:nvPr/>
        </p:nvPicPr>
        <p:blipFill>
          <a:blip r:embed="rId5"/>
          <a:stretch>
            <a:fillRect/>
          </a:stretch>
        </p:blipFill>
        <p:spPr>
          <a:xfrm>
            <a:off x="6072789" y="4354242"/>
            <a:ext cx="1938528" cy="1241761"/>
          </a:xfrm>
          <a:prstGeom prst="rect">
            <a:avLst/>
          </a:prstGeom>
        </p:spPr>
      </p:pic>
      <p:sp>
        <p:nvSpPr>
          <p:cNvPr id="27" name="Rectangle 26">
            <a:extLst>
              <a:ext uri="{FF2B5EF4-FFF2-40B4-BE49-F238E27FC236}">
                <a16:creationId xmlns:a16="http://schemas.microsoft.com/office/drawing/2014/main" id="{8AB118B8-8271-4F7C-A68B-22AE4BFE5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45146" y="3692014"/>
            <a:ext cx="2369900" cy="2566218"/>
          </a:xfrm>
          <a:prstGeom prst="rect">
            <a:avLst/>
          </a:prstGeom>
          <a:solidFill>
            <a:srgbClr val="FFFFFF"/>
          </a:solidFill>
          <a:ln w="1270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real Logo, symbol, meaning, history ...">
            <a:extLst>
              <a:ext uri="{FF2B5EF4-FFF2-40B4-BE49-F238E27FC236}">
                <a16:creationId xmlns:a16="http://schemas.microsoft.com/office/drawing/2014/main" id="{4AA7A5CF-61FF-F287-4ED9-6AF9B97F0541}"/>
              </a:ext>
            </a:extLst>
          </p:cNvPr>
          <p:cNvPicPr>
            <a:picLocks noChangeAspect="1"/>
          </p:cNvPicPr>
          <p:nvPr/>
        </p:nvPicPr>
        <p:blipFill>
          <a:blip r:embed="rId6"/>
          <a:stretch>
            <a:fillRect/>
          </a:stretch>
        </p:blipFill>
        <p:spPr>
          <a:xfrm>
            <a:off x="8660832" y="4432335"/>
            <a:ext cx="1938528" cy="1085575"/>
          </a:xfrm>
          <a:prstGeom prst="rect">
            <a:avLst/>
          </a:prstGeom>
        </p:spPr>
      </p:pic>
    </p:spTree>
    <p:extLst>
      <p:ext uri="{BB962C8B-B14F-4D97-AF65-F5344CB8AC3E}">
        <p14:creationId xmlns:p14="http://schemas.microsoft.com/office/powerpoint/2010/main" val="2752029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C15CDE-D5C2-FA64-25A3-63A79466641D}"/>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1039D44-D9E7-4F27-B51A-A9D87AB78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D07009-856F-3B8B-81BE-AB4F667EFCDF}"/>
              </a:ext>
            </a:extLst>
          </p:cNvPr>
          <p:cNvSpPr>
            <a:spLocks noGrp="1"/>
          </p:cNvSpPr>
          <p:nvPr>
            <p:ph type="title"/>
          </p:nvPr>
        </p:nvSpPr>
        <p:spPr>
          <a:xfrm>
            <a:off x="6315076" y="365760"/>
            <a:ext cx="4639436" cy="1325562"/>
          </a:xfrm>
        </p:spPr>
        <p:txBody>
          <a:bodyPr>
            <a:normAutofit/>
          </a:bodyPr>
          <a:lstStyle/>
          <a:p>
            <a:r>
              <a:rPr lang="en-US"/>
              <a:t>Managing the Merchandise</a:t>
            </a:r>
          </a:p>
        </p:txBody>
      </p:sp>
      <p:sp>
        <p:nvSpPr>
          <p:cNvPr id="19" name="Rectangle 18">
            <a:extLst>
              <a:ext uri="{FF2B5EF4-FFF2-40B4-BE49-F238E27FC236}">
                <a16:creationId xmlns:a16="http://schemas.microsoft.com/office/drawing/2014/main" id="{C2C1DDAA-D882-4FF1-A3CE-E86DB88D4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8776" y="160866"/>
            <a:ext cx="1827348" cy="2803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D35E76-ED0B-0EE6-2938-F194DDB15031}"/>
              </a:ext>
            </a:extLst>
          </p:cNvPr>
          <p:cNvSpPr>
            <a:spLocks noGrp="1"/>
          </p:cNvSpPr>
          <p:nvPr>
            <p:ph idx="1"/>
          </p:nvPr>
        </p:nvSpPr>
        <p:spPr>
          <a:xfrm>
            <a:off x="6315076" y="1828800"/>
            <a:ext cx="4677389" cy="4476750"/>
          </a:xfrm>
        </p:spPr>
        <p:txBody>
          <a:bodyPr>
            <a:normAutofit/>
          </a:bodyPr>
          <a:lstStyle/>
          <a:p>
            <a:r>
              <a:rPr lang="en-US" sz="1300"/>
              <a:t>Category Captains Appointed by Department:</a:t>
            </a:r>
          </a:p>
          <a:p>
            <a:pPr lvl="1"/>
            <a:r>
              <a:rPr lang="en-US" sz="1300"/>
              <a:t>Clinique (skincare), Laura Mercier (makeup), Chanel (fragrance), and Oribe (haircare) lead their respective categories.</a:t>
            </a:r>
          </a:p>
          <a:p>
            <a:r>
              <a:rPr lang="en-US" sz="1300"/>
              <a:t>Why Category Captains Matter:</a:t>
            </a:r>
          </a:p>
          <a:p>
            <a:pPr lvl="1"/>
            <a:r>
              <a:rPr lang="en-US" sz="1300"/>
              <a:t>Provide deep expertise, improve product performance, optimize shelf space, and enhance merchandising strategy.</a:t>
            </a:r>
          </a:p>
          <a:p>
            <a:r>
              <a:rPr lang="en-US" sz="1300"/>
              <a:t>Oxford’s Demographic Fit:</a:t>
            </a:r>
          </a:p>
          <a:p>
            <a:pPr lvl="1"/>
            <a:r>
              <a:rPr lang="en-US" sz="1300"/>
              <a:t>The Silver and Gold target market aligns with Sephora’s upscale focus and brand loyalty culture.</a:t>
            </a:r>
          </a:p>
          <a:p>
            <a:r>
              <a:rPr lang="en-US" sz="1300"/>
              <a:t>Local Competition Impact:</a:t>
            </a:r>
          </a:p>
          <a:p>
            <a:pPr lvl="1"/>
            <a:r>
              <a:rPr lang="en-US" sz="1300"/>
              <a:t>Ulta is a strong presence but differs in pricing and product mix; Sephora provides exclusivity and a luxury experience.</a:t>
            </a:r>
          </a:p>
          <a:p>
            <a:r>
              <a:rPr lang="en-US" sz="1300"/>
              <a:t>Oxford Site Advantage:</a:t>
            </a:r>
          </a:p>
          <a:p>
            <a:pPr lvl="1"/>
            <a:r>
              <a:rPr lang="en-US" sz="1300"/>
              <a:t>Convenient location, accessible parking, and solid oncome demographics support Sephora’s success potential.</a:t>
            </a:r>
          </a:p>
        </p:txBody>
      </p:sp>
      <p:sp>
        <p:nvSpPr>
          <p:cNvPr id="21" name="Rectangle 20">
            <a:extLst>
              <a:ext uri="{FF2B5EF4-FFF2-40B4-BE49-F238E27FC236}">
                <a16:creationId xmlns:a16="http://schemas.microsoft.com/office/drawing/2014/main" id="{E3010638-0FEA-47F7-8EC7-88B0FE33E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001" y="4110824"/>
            <a:ext cx="1883167" cy="257622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tore with shelves of products&#10;&#10;AI-generated content may be incorrect.">
            <a:extLst>
              <a:ext uri="{FF2B5EF4-FFF2-40B4-BE49-F238E27FC236}">
                <a16:creationId xmlns:a16="http://schemas.microsoft.com/office/drawing/2014/main" id="{27D9E748-EB69-7A9F-6CFA-42C4D8C71305}"/>
              </a:ext>
            </a:extLst>
          </p:cNvPr>
          <p:cNvPicPr>
            <a:picLocks noChangeAspect="1"/>
          </p:cNvPicPr>
          <p:nvPr/>
        </p:nvPicPr>
        <p:blipFill>
          <a:blip r:embed="rId3"/>
          <a:stretch>
            <a:fillRect/>
          </a:stretch>
        </p:blipFill>
        <p:spPr>
          <a:xfrm>
            <a:off x="2265947" y="3223712"/>
            <a:ext cx="3669630" cy="3478630"/>
          </a:xfrm>
          <a:prstGeom prst="rect">
            <a:avLst/>
          </a:prstGeom>
        </p:spPr>
      </p:pic>
      <p:pic>
        <p:nvPicPr>
          <p:cNvPr id="11" name="Picture 10" descr="A store with shelves of products&#10;&#10;AI-generated content may be incorrect.">
            <a:extLst>
              <a:ext uri="{FF2B5EF4-FFF2-40B4-BE49-F238E27FC236}">
                <a16:creationId xmlns:a16="http://schemas.microsoft.com/office/drawing/2014/main" id="{50ABF6EB-AC8D-2FCC-2EE5-DD9091B21430}"/>
              </a:ext>
            </a:extLst>
          </p:cNvPr>
          <p:cNvPicPr>
            <a:picLocks noChangeAspect="1"/>
          </p:cNvPicPr>
          <p:nvPr/>
        </p:nvPicPr>
        <p:blipFill>
          <a:blip r:embed="rId4"/>
          <a:srcRect l="3740" t="-389" r="4231" b="9463"/>
          <a:stretch/>
        </p:blipFill>
        <p:spPr>
          <a:xfrm>
            <a:off x="208874" y="162701"/>
            <a:ext cx="3712959" cy="3750526"/>
          </a:xfrm>
          <a:prstGeom prst="rect">
            <a:avLst/>
          </a:prstGeom>
        </p:spPr>
      </p:pic>
    </p:spTree>
    <p:extLst>
      <p:ext uri="{BB962C8B-B14F-4D97-AF65-F5344CB8AC3E}">
        <p14:creationId xmlns:p14="http://schemas.microsoft.com/office/powerpoint/2010/main" val="2690975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0FF516-10E4-86E7-61D5-2320B09A3F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EE97AD-4EFA-2496-B6B0-35B7E3D91297}"/>
              </a:ext>
            </a:extLst>
          </p:cNvPr>
          <p:cNvSpPr>
            <a:spLocks noGrp="1"/>
          </p:cNvSpPr>
          <p:nvPr>
            <p:ph type="title"/>
          </p:nvPr>
        </p:nvSpPr>
        <p:spPr>
          <a:xfrm>
            <a:off x="1229032" y="365760"/>
            <a:ext cx="5997678" cy="1325562"/>
          </a:xfrm>
        </p:spPr>
        <p:txBody>
          <a:bodyPr>
            <a:normAutofit/>
          </a:bodyPr>
          <a:lstStyle/>
          <a:p>
            <a:r>
              <a:rPr lang="en-US"/>
              <a:t>Merchandise Pricing Strategy</a:t>
            </a:r>
          </a:p>
        </p:txBody>
      </p:sp>
      <p:sp>
        <p:nvSpPr>
          <p:cNvPr id="22" name="Rectangle 21">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8F68E8CE-8052-1D4E-A773-3CDDB6E28FEE}"/>
              </a:ext>
            </a:extLst>
          </p:cNvPr>
          <p:cNvSpPr>
            <a:spLocks noGrp="1"/>
          </p:cNvSpPr>
          <p:nvPr>
            <p:ph idx="1"/>
          </p:nvPr>
        </p:nvSpPr>
        <p:spPr>
          <a:xfrm>
            <a:off x="1211139" y="2005739"/>
            <a:ext cx="6015571" cy="4174398"/>
          </a:xfrm>
        </p:spPr>
        <p:txBody>
          <a:bodyPr>
            <a:normAutofit/>
          </a:bodyPr>
          <a:lstStyle/>
          <a:p>
            <a:r>
              <a:rPr lang="en-US" sz="1400"/>
              <a:t>Primary Strategy - High/Low Pricing:</a:t>
            </a:r>
          </a:p>
          <a:p>
            <a:pPr lvl="1"/>
            <a:r>
              <a:rPr lang="en-US" sz="1400"/>
              <a:t>Allows flexible pricing for luxury and private-label items; supports promotions and seasonal sales.</a:t>
            </a:r>
          </a:p>
          <a:p>
            <a:r>
              <a:rPr lang="en-US" sz="1400"/>
              <a:t>Target Market Fit:</a:t>
            </a:r>
          </a:p>
          <a:p>
            <a:pPr lvl="1"/>
            <a:r>
              <a:rPr lang="en-US" sz="1400"/>
              <a:t>Appeals to both full-price luxury buyers and deal-seekers within the Silver and Gold demographic.</a:t>
            </a:r>
          </a:p>
          <a:p>
            <a:r>
              <a:rPr lang="en-US" sz="1400"/>
              <a:t>Supporting Tactics - Leader and Rounded Pricing:</a:t>
            </a:r>
          </a:p>
          <a:p>
            <a:pPr lvl="1"/>
            <a:r>
              <a:rPr lang="en-US" sz="1400"/>
              <a:t>Use lower prices on staple products to increase traffic; rounded prices encourage emotional purchases.</a:t>
            </a:r>
          </a:p>
          <a:p>
            <a:r>
              <a:rPr lang="en-US" sz="1400"/>
              <a:t>No Variable Pricing:</a:t>
            </a:r>
          </a:p>
          <a:p>
            <a:pPr lvl="1"/>
            <a:r>
              <a:rPr lang="en-US" sz="1400"/>
              <a:t>Individualized or self-selected pricing is not practical or ethical for a Sephora in Oxford.</a:t>
            </a:r>
          </a:p>
          <a:p>
            <a:r>
              <a:rPr lang="en-US" sz="1400"/>
              <a:t>Brand Image and Inventory Management:</a:t>
            </a:r>
          </a:p>
          <a:p>
            <a:pPr lvl="1"/>
            <a:r>
              <a:rPr lang="en-US" sz="1400"/>
              <a:t>Preserves premium image while using discounts strategically to move slow stock and attract traffic.</a:t>
            </a:r>
          </a:p>
        </p:txBody>
      </p:sp>
      <p:pic>
        <p:nvPicPr>
          <p:cNvPr id="5" name="Picture 4" descr="How Do Sephora Australia Prices Compare to Sephora US? - ShopandBox">
            <a:extLst>
              <a:ext uri="{FF2B5EF4-FFF2-40B4-BE49-F238E27FC236}">
                <a16:creationId xmlns:a16="http://schemas.microsoft.com/office/drawing/2014/main" id="{DC0CBB51-B20D-2BE6-7534-A51BE1E3776E}"/>
              </a:ext>
            </a:extLst>
          </p:cNvPr>
          <p:cNvPicPr>
            <a:picLocks noChangeAspect="1"/>
          </p:cNvPicPr>
          <p:nvPr/>
        </p:nvPicPr>
        <p:blipFill>
          <a:blip r:embed="rId3"/>
          <a:srcRect r="5761"/>
          <a:stretch/>
        </p:blipFill>
        <p:spPr>
          <a:xfrm>
            <a:off x="7538689" y="10"/>
            <a:ext cx="4653311" cy="6857990"/>
          </a:xfrm>
          <a:prstGeom prst="rect">
            <a:avLst/>
          </a:prstGeom>
        </p:spPr>
      </p:pic>
    </p:spTree>
    <p:extLst>
      <p:ext uri="{BB962C8B-B14F-4D97-AF65-F5344CB8AC3E}">
        <p14:creationId xmlns:p14="http://schemas.microsoft.com/office/powerpoint/2010/main" val="3527432100"/>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3636</Words>
  <Application>Microsoft Macintosh PowerPoint</Application>
  <PresentationFormat>Widescreen</PresentationFormat>
  <Paragraphs>223</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Arial</vt:lpstr>
      <vt:lpstr>Century Schoolbook</vt:lpstr>
      <vt:lpstr>Wingdings 2</vt:lpstr>
      <vt:lpstr>View</vt:lpstr>
      <vt:lpstr>Bringing Sephora to Oxford </vt:lpstr>
      <vt:lpstr>Overview of Sephora’s Global Business Model </vt:lpstr>
      <vt:lpstr>Target Market Assessment for Sephora</vt:lpstr>
      <vt:lpstr>Sephora’s Competitive Analysis in Oxford</vt:lpstr>
      <vt:lpstr>Choosing Site #4 for Sephora in Oxford</vt:lpstr>
      <vt:lpstr>Choosing Site #4 for Sephora in Oxford (continued)</vt:lpstr>
      <vt:lpstr>Merchandise &amp; Brands Strategy</vt:lpstr>
      <vt:lpstr>Managing the Merchandise</vt:lpstr>
      <vt:lpstr>Merchandise Pricing Strategy</vt:lpstr>
      <vt:lpstr>Store Layout, Design, and Visual Merchandising</vt:lpstr>
      <vt:lpstr>Retail Communication Mix</vt:lpstr>
      <vt:lpstr>Managing Customers</vt:lpstr>
      <vt:lpstr>Conclusion</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Reagan Gamble</cp:lastModifiedBy>
  <cp:revision>5</cp:revision>
  <dcterms:created xsi:type="dcterms:W3CDTF">2025-04-09T18:09:42Z</dcterms:created>
  <dcterms:modified xsi:type="dcterms:W3CDTF">2025-04-17T23:12:37Z</dcterms:modified>
</cp:coreProperties>
</file>